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1" r:id="rId3"/>
    <p:sldId id="257" r:id="rId4"/>
    <p:sldId id="274" r:id="rId5"/>
    <p:sldId id="273" r:id="rId6"/>
    <p:sldId id="304" r:id="rId7"/>
    <p:sldId id="305" r:id="rId8"/>
    <p:sldId id="260" r:id="rId9"/>
    <p:sldId id="275" r:id="rId10"/>
    <p:sldId id="276" r:id="rId11"/>
    <p:sldId id="277" r:id="rId12"/>
    <p:sldId id="279" r:id="rId13"/>
    <p:sldId id="280" r:id="rId14"/>
    <p:sldId id="278" r:id="rId15"/>
    <p:sldId id="285" r:id="rId16"/>
    <p:sldId id="265" r:id="rId17"/>
    <p:sldId id="261" r:id="rId18"/>
    <p:sldId id="263" r:id="rId19"/>
    <p:sldId id="281" r:id="rId20"/>
    <p:sldId id="264" r:id="rId21"/>
    <p:sldId id="284" r:id="rId22"/>
    <p:sldId id="297" r:id="rId23"/>
    <p:sldId id="266" r:id="rId24"/>
    <p:sldId id="286" r:id="rId25"/>
    <p:sldId id="288" r:id="rId26"/>
    <p:sldId id="290" r:id="rId27"/>
    <p:sldId id="293" r:id="rId28"/>
    <p:sldId id="296" r:id="rId29"/>
    <p:sldId id="307" r:id="rId30"/>
    <p:sldId id="301" r:id="rId31"/>
    <p:sldId id="302" r:id="rId32"/>
    <p:sldId id="306" r:id="rId3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1" autoAdjust="0"/>
    <p:restoredTop sz="87651" autoAdjust="0"/>
  </p:normalViewPr>
  <p:slideViewPr>
    <p:cSldViewPr snapToGrid="0">
      <p:cViewPr varScale="1">
        <p:scale>
          <a:sx n="78" d="100"/>
          <a:sy n="78" d="100"/>
        </p:scale>
        <p:origin x="195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9E5071-3B25-42E1-80AD-4441C69FB47D}" type="datetimeFigureOut">
              <a:rPr lang="hu-HU" smtClean="0"/>
              <a:pPr/>
              <a:t>2026. 01. 21.</a:t>
            </a:fld>
            <a:endParaRPr lang="hu-H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495260D-70BF-4DA4-9FB7-4DFB893DF0CF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3839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Feladat: Nyák tervek, Driverek -&gt; ezt elmondani</a:t>
            </a:r>
          </a:p>
          <a:p>
            <a:endParaRPr lang="hu-HU" dirty="0"/>
          </a:p>
          <a:p>
            <a:r>
              <a:rPr lang="hu-HU" dirty="0" err="1"/>
              <a:t>Todo</a:t>
            </a:r>
            <a:r>
              <a:rPr lang="hu-HU" dirty="0"/>
              <a:t>:</a:t>
            </a:r>
          </a:p>
          <a:p>
            <a:r>
              <a:rPr lang="hu-HU"/>
              <a:t>-T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0015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24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5901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87272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5325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96366-9DF3-42D9-99A5-C0F866D41077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71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Karakterizáció</a:t>
            </a:r>
            <a:r>
              <a:rPr lang="hu-HU" dirty="0"/>
              <a:t> során egyes tesztek elvégzéséhez szükséges a mért szenzor pozicionálás</a:t>
            </a:r>
          </a:p>
          <a:p>
            <a:r>
              <a:rPr lang="hu-HU" dirty="0"/>
              <a:t>Jelenleg a mérést végzést mérnöknek kell ezt megtennie manuálisan</a:t>
            </a:r>
          </a:p>
          <a:p>
            <a:r>
              <a:rPr lang="hu-HU" dirty="0"/>
              <a:t>Feladat a Tengelyek beforgatása a gravitációs térrel párhuzamos irányba</a:t>
            </a:r>
          </a:p>
          <a:p>
            <a:endParaRPr lang="hu-H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Ott kell lenni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Sok idő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Kevésbé reprodukálható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C3465-9801-4AAD-B0D2-09C1F0DC2EC5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258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Narancssárgával a soros kommunikációt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kékkel az I2C-t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lilával az SPI-t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pirossal pedig a motorvezérlőknek küldött </a:t>
            </a:r>
            <a:r>
              <a:rPr lang="hu-HU" dirty="0"/>
              <a:t>lépés impulzusokat </a:t>
            </a:r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és az azok által kiküldött modulált tápfeszültséget jelöltem. 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5753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579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51617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 a részletesebb dia menjen a végére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21600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Aszinkron, hogy a két motor egyszerre is mozgatható legyen-&gt; PWM + DMA</a:t>
            </a:r>
          </a:p>
          <a:p>
            <a:r>
              <a:rPr lang="hu-HU" dirty="0"/>
              <a:t>CCR fix-&gt;</a:t>
            </a:r>
            <a:r>
              <a:rPr lang="hu-HU" dirty="0" err="1"/>
              <a:t>kb</a:t>
            </a:r>
            <a:r>
              <a:rPr lang="hu-HU" dirty="0"/>
              <a:t> a minimális </a:t>
            </a:r>
            <a:r>
              <a:rPr lang="hu-HU" dirty="0" err="1"/>
              <a:t>step</a:t>
            </a:r>
            <a:r>
              <a:rPr lang="hu-HU" dirty="0"/>
              <a:t> impulzus hossz, ARR értékeket számolunk, ezeket lapátolja a DMA a </a:t>
            </a:r>
            <a:r>
              <a:rPr lang="hu-HU" dirty="0" err="1"/>
              <a:t>timerbe</a:t>
            </a:r>
            <a:r>
              <a:rPr lang="hu-HU" dirty="0"/>
              <a:t>. Ha végez azt jelzi egy </a:t>
            </a:r>
            <a:r>
              <a:rPr lang="hu-HU" dirty="0" err="1"/>
              <a:t>flag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420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1CC7-980D-B141-B2D8-95BE09980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982C2-D74C-C06E-D2F2-939D1A59C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6766C-BE44-D7B8-F55F-15355E135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FBDC3-CC5A-42A6-8BA9-44BEF8EB3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863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Olyan kijelzőt választottam, ami alkalmas grafikus kijelzésre és nem simán 8szegmenses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1003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8C98-83CA-C1FF-3367-A6987DA0E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99919-E80F-75DC-D5C0-611BA83E1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63CE6-284C-96AB-9488-91CC1BA8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5187-B0B5-4D75-9900-1332C9FCA16B}" type="datetime1">
              <a:rPr lang="hu-HU" smtClean="0"/>
              <a:t>2026. 01. 21.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2A79F-1841-8C35-0EF3-6E5DF5EC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E3E0A-0E25-5AD3-EA63-E103C6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0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A66D-C811-4211-6120-C05CBE88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5B37B-E671-78FE-832D-B2EA8DF87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A449-0401-A15E-332A-46789EE8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5B27-43EB-4BC5-9E69-DC8E727F99B1}" type="datetime1">
              <a:rPr lang="hu-HU" smtClean="0"/>
              <a:t>2026. 01. 21.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9D19-DBEB-0155-3BB4-41ECC361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C0F7-99E7-30B1-35B7-E71BC9AB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52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841DB5-E47B-67C1-2294-3C3721DA1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5B346-033C-872E-EB8A-B546BCA9A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91790-5799-7418-6FD4-F147BC9E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3F33-A1B8-464D-B218-B1851FD74B32}" type="datetime1">
              <a:rPr lang="hu-HU" smtClean="0"/>
              <a:t>2026. 01. 21.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C8F44-F75D-44EA-6592-7A77130C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1E2AC-A3A9-746D-A14D-FCD1CA46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636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5773-8DCF-1FDE-A109-6CD3F4DA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7957-C832-C24F-7CF0-B7BC4F139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17A19-ACE6-D045-E70A-CFED3C27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5F68E-128F-47CD-86B3-49D3A364DF80}" type="datetime1">
              <a:rPr lang="hu-HU" smtClean="0"/>
              <a:t>2026. 01. 21.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A9D37-EDC2-E3F0-1109-B0B8BF86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8A6FB-6FFC-B2BF-B357-BDB74B19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751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686E-F763-B7B5-BB35-F5642B4B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41507-227E-2427-DDF5-6894503D3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C9089-3BE0-CCD6-0892-8BE65607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D26E-0711-4196-B04D-05C57FA23373}" type="datetime1">
              <a:rPr lang="hu-HU" smtClean="0"/>
              <a:t>2026. 01. 21.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45433-8F96-19F5-B637-110B0B1D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89468-E4EC-9D01-F422-432C8688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440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1B04-FD37-C2FA-C5C9-3DE34C1A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53337-AE8A-9C78-E071-4659C54FA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B9CFD-369A-61C1-928E-8526B07B7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CD142-E9D3-9CAE-E413-2FAB4C4A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C29CB-B452-44CA-8C0E-61BB829E7A0C}" type="datetime1">
              <a:rPr lang="hu-HU" smtClean="0"/>
              <a:t>2026. 01. 21.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72BD9-EC7D-BBE1-1FC2-E81144B6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FD896-8BC2-FDB3-24B0-CF16630D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98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24D8-5A6B-5742-88BA-90E5D9A6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7D6C1-31BD-60E4-8C9C-B9D0C2CF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934D0-DD37-920F-D5A7-21AF27C7B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B0976-BD13-8291-D37E-AA5A03424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9DBC4-5821-7EF1-5AF8-E0221C034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3F322-B347-3949-F4F6-AF57312E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5211-0065-4E71-9867-974C8B524880}" type="datetime1">
              <a:rPr lang="hu-HU" smtClean="0"/>
              <a:t>2026. 01. 21.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1C316-3E16-0715-FF8A-1AAF32A9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8170E-0C8C-CEAF-7F8C-7A37F891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37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A04E-8950-54E3-BCC1-2648879F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77C54-A033-C6BE-9011-43BFCD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AB59-A213-4A62-937A-7A770286D4B1}" type="datetime1">
              <a:rPr lang="hu-HU" smtClean="0"/>
              <a:t>2026. 01. 21.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4E6F-9958-E0D3-4D0B-6751D85C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B0D55-9A8C-259F-922F-2F1DB05F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72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27ECE-012F-160C-4EF6-A5ECF654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A1A7-8755-417E-8D32-8FD45D4DF110}" type="datetime1">
              <a:rPr lang="hu-HU" smtClean="0"/>
              <a:t>2026. 01. 21.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7D9B9-0AA7-BF3B-04EE-9C6934C7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3401B-E7D2-653C-3A59-56756EA0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663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A5BC-B4EE-B09A-B2D9-0C285788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CD4B8-46B2-8B7C-2F23-6B24C2D68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7CD1D-06EB-121D-8B7D-D4BC1BC8C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48E51-A05E-9061-186B-2A722150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FF1C-7ED4-47CE-B213-1A765C96C835}" type="datetime1">
              <a:rPr lang="hu-HU" smtClean="0"/>
              <a:t>2026. 01. 21.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DB1F8-823C-8D6F-11B2-2AE89C1C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C30D3-E263-A37B-CC6E-89C7C61A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31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FE93-C278-96AB-F9A5-F479D493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9560F-142C-4C61-A1E2-FBB96576E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79A5B-D2EB-19E3-572E-6E7DE4753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894A4-905F-815F-DF18-2767D542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76E8A-91E2-4620-96E8-E7334DF79350}" type="datetime1">
              <a:rPr lang="hu-HU" smtClean="0"/>
              <a:t>2026. 01. 21.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7260C-AF18-BE43-DBBC-9FF42B8D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F33FF-7B00-678B-B601-A6BEB65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588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D8978-208D-8887-F47F-1FB42674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AA18F-1198-D714-3B97-804A452FF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A6ED5-EAEA-87E4-CF12-62F35FA0D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610F3ED-4237-41DB-9C94-EB11D7BB3CD8}" type="datetime1">
              <a:rPr lang="hu-HU" smtClean="0"/>
              <a:t>2026. 01. 21.</a:t>
            </a:fld>
            <a:endParaRPr lang="hu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B2DCD-C846-CD84-1E7B-1DA2BCDE3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303CA-F49D-A7B8-DEF8-2201CFE1A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1BE3E937-67EB-4C28-87C2-34258DECF31E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7518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hyperlink" Target="mailto:sasdiandris01@gmail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sv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C78C89-CEF2-47FD-87D9-12B8CB1A8D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847318" y="3110933"/>
            <a:ext cx="6344682" cy="3255265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8C33046D-A0E1-B7B1-3248-8025D6208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63072" cy="2719560"/>
          </a:xfrm>
        </p:spPr>
        <p:txBody>
          <a:bodyPr>
            <a:normAutofit fontScale="90000"/>
          </a:bodyPr>
          <a:lstStyle/>
          <a:p>
            <a:pPr algn="l"/>
            <a:r>
              <a:rPr lang="hu-H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KÉT TENGELYŰ FORGÓASZTAL TERVEZÉSE GYORSULÁSMÉRŐ SZENZOROK KARAKTERIZÁLÁSÁHOZ 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lcím 2">
            <a:extLst>
              <a:ext uri="{FF2B5EF4-FFF2-40B4-BE49-F238E27FC236}">
                <a16:creationId xmlns:a16="http://schemas.microsoft.com/office/drawing/2014/main" id="{7C158299-795B-DAA4-8CA6-AEC3289BF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14998"/>
            <a:ext cx="9144000" cy="1655762"/>
          </a:xfrm>
        </p:spPr>
        <p:txBody>
          <a:bodyPr/>
          <a:lstStyle/>
          <a:p>
            <a:pPr algn="l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Sásdi András</a:t>
            </a:r>
          </a:p>
          <a:p>
            <a:pPr algn="l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sasdiandris01@gmail.com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Tel.: 06305779087</a:t>
            </a:r>
          </a:p>
        </p:txBody>
      </p:sp>
      <p:pic>
        <p:nvPicPr>
          <p:cNvPr id="9" name="Kép 41">
            <a:extLst>
              <a:ext uri="{FF2B5EF4-FFF2-40B4-BE49-F238E27FC236}">
                <a16:creationId xmlns:a16="http://schemas.microsoft.com/office/drawing/2014/main" id="{CAA140DC-EA9E-FD0F-B346-CB09D5DE4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12" name="Picture 4" descr="Vállalatunk | A Bosch Magyarországon">
            <a:extLst>
              <a:ext uri="{FF2B5EF4-FFF2-40B4-BE49-F238E27FC236}">
                <a16:creationId xmlns:a16="http://schemas.microsoft.com/office/drawing/2014/main" id="{D8E68B92-5F63-5503-121E-2958CD3AC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093422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D6AC6A-BC16-DE92-5FC8-DCC9CC918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7814" y="136525"/>
            <a:ext cx="2210516" cy="1581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F60A6-6AFF-3C42-D0C2-6B6512DAAA2D}"/>
              </a:ext>
            </a:extLst>
          </p:cNvPr>
          <p:cNvSpPr txBox="1"/>
          <p:nvPr/>
        </p:nvSpPr>
        <p:spPr>
          <a:xfrm>
            <a:off x="0" y="2992336"/>
            <a:ext cx="595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</a:t>
            </a:r>
            <a:r>
              <a:rPr lang="hu-HU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nematic</a:t>
            </a:r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</a:t>
            </a:r>
            <a:r>
              <a:rPr lang="hu-HU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hu-HU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viroment</a:t>
            </a:r>
            <a:endParaRPr lang="hu-HU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1C50C-2829-B7BE-E53D-C3BCC84C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04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DF795-6761-7F0E-F3A0-0FCACFFD6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6D45-22CF-19DB-2DB6-AA6518C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VIGYÁZAT!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B93DDF-36AD-77FA-8429-9BA247494137}"/>
              </a:ext>
            </a:extLst>
          </p:cNvPr>
          <p:cNvSpPr/>
          <p:nvPr/>
        </p:nvSpPr>
        <p:spPr>
          <a:xfrm>
            <a:off x="5614987" y="733423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13588-18CC-8D9F-3A7D-1AA9E158BD10}"/>
              </a:ext>
            </a:extLst>
          </p:cNvPr>
          <p:cNvSpPr/>
          <p:nvPr/>
        </p:nvSpPr>
        <p:spPr>
          <a:xfrm>
            <a:off x="9048749" y="733425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B05E9-6037-5398-1B8F-FC6589A42564}"/>
              </a:ext>
            </a:extLst>
          </p:cNvPr>
          <p:cNvSpPr/>
          <p:nvPr/>
        </p:nvSpPr>
        <p:spPr>
          <a:xfrm>
            <a:off x="9305925" y="733424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82D8-7CE4-AA2F-7FD8-3696E6590DEC}"/>
              </a:ext>
            </a:extLst>
          </p:cNvPr>
          <p:cNvSpPr/>
          <p:nvPr/>
        </p:nvSpPr>
        <p:spPr>
          <a:xfrm>
            <a:off x="10696575" y="1562099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0DD61F-141F-4E5F-CA4C-C5555AB4EAAB}"/>
              </a:ext>
            </a:extLst>
          </p:cNvPr>
          <p:cNvCxnSpPr/>
          <p:nvPr/>
        </p:nvCxnSpPr>
        <p:spPr>
          <a:xfrm>
            <a:off x="7105650" y="923925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7B2CB2-5FC3-2259-348D-68FEB5887672}"/>
              </a:ext>
            </a:extLst>
          </p:cNvPr>
          <p:cNvCxnSpPr/>
          <p:nvPr/>
        </p:nvCxnSpPr>
        <p:spPr>
          <a:xfrm>
            <a:off x="7105650" y="1057275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D600A-8B8B-EBE8-38C4-DA90B7A8DB1F}"/>
              </a:ext>
            </a:extLst>
          </p:cNvPr>
          <p:cNvCxnSpPr/>
          <p:nvPr/>
        </p:nvCxnSpPr>
        <p:spPr>
          <a:xfrm>
            <a:off x="7105649" y="1209675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40FDA5-9EF5-729D-123E-72BDBCB0689B}"/>
              </a:ext>
            </a:extLst>
          </p:cNvPr>
          <p:cNvCxnSpPr/>
          <p:nvPr/>
        </p:nvCxnSpPr>
        <p:spPr>
          <a:xfrm>
            <a:off x="7105649" y="1362075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A4D996-6806-A08D-0A73-C62F0BF81E93}"/>
              </a:ext>
            </a:extLst>
          </p:cNvPr>
          <p:cNvCxnSpPr>
            <a:cxnSpLocks/>
          </p:cNvCxnSpPr>
          <p:nvPr/>
        </p:nvCxnSpPr>
        <p:spPr>
          <a:xfrm>
            <a:off x="3771900" y="838200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B442498E-92DC-BADD-61A1-0129B963F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779" y="111256"/>
            <a:ext cx="1490663" cy="562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0C286-9D85-33F8-2838-A70C0B4C57FA}"/>
              </a:ext>
            </a:extLst>
          </p:cNvPr>
          <p:cNvCxnSpPr>
            <a:cxnSpLocks/>
          </p:cNvCxnSpPr>
          <p:nvPr/>
        </p:nvCxnSpPr>
        <p:spPr>
          <a:xfrm>
            <a:off x="3771900" y="1394341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60AE17-AC17-6A1B-BA18-94A37AC0DD66}"/>
              </a:ext>
            </a:extLst>
          </p:cNvPr>
          <p:cNvCxnSpPr/>
          <p:nvPr/>
        </p:nvCxnSpPr>
        <p:spPr>
          <a:xfrm flipV="1">
            <a:off x="704396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32CE64-B3FD-0827-CFFD-052325424112}"/>
              </a:ext>
            </a:extLst>
          </p:cNvPr>
          <p:cNvCxnSpPr>
            <a:cxnSpLocks/>
          </p:cNvCxnSpPr>
          <p:nvPr/>
        </p:nvCxnSpPr>
        <p:spPr>
          <a:xfrm>
            <a:off x="704396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734AAF-A75D-A894-F383-F38C732EDF1E}"/>
              </a:ext>
            </a:extLst>
          </p:cNvPr>
          <p:cNvCxnSpPr>
            <a:cxnSpLocks/>
          </p:cNvCxnSpPr>
          <p:nvPr/>
        </p:nvCxnSpPr>
        <p:spPr>
          <a:xfrm flipV="1">
            <a:off x="704396" y="4297918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949245-CC84-ED59-F2D9-4CCEDFACFCED}"/>
              </a:ext>
            </a:extLst>
          </p:cNvPr>
          <p:cNvSpPr txBox="1"/>
          <p:nvPr/>
        </p:nvSpPr>
        <p:spPr>
          <a:xfrm>
            <a:off x="1913618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/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e>
                      </m:d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8EE5378-D574-8EC2-E6F9-79E71B0E08B3}"/>
              </a:ext>
            </a:extLst>
          </p:cNvPr>
          <p:cNvSpPr txBox="1"/>
          <p:nvPr/>
        </p:nvSpPr>
        <p:spPr>
          <a:xfrm>
            <a:off x="3771900" y="1429819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dir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E6AB-7273-4C6A-C75B-20B19A7512D1}"/>
              </a:ext>
            </a:extLst>
          </p:cNvPr>
          <p:cNvSpPr txBox="1"/>
          <p:nvPr/>
        </p:nvSpPr>
        <p:spPr>
          <a:xfrm>
            <a:off x="3708795" y="822963"/>
            <a:ext cx="58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step</a:t>
            </a:r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51E9A7-0AB1-43A9-0641-4A9767E74460}"/>
              </a:ext>
            </a:extLst>
          </p:cNvPr>
          <p:cNvCxnSpPr/>
          <p:nvPr/>
        </p:nvCxnSpPr>
        <p:spPr>
          <a:xfrm flipV="1">
            <a:off x="3399518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F5492-6BD6-EEB4-D602-14AFFF48659F}"/>
              </a:ext>
            </a:extLst>
          </p:cNvPr>
          <p:cNvCxnSpPr>
            <a:cxnSpLocks/>
          </p:cNvCxnSpPr>
          <p:nvPr/>
        </p:nvCxnSpPr>
        <p:spPr>
          <a:xfrm>
            <a:off x="3399518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55E54-BBBF-B033-EDDB-2837D887FCDA}"/>
              </a:ext>
            </a:extLst>
          </p:cNvPr>
          <p:cNvCxnSpPr>
            <a:cxnSpLocks/>
          </p:cNvCxnSpPr>
          <p:nvPr/>
        </p:nvCxnSpPr>
        <p:spPr>
          <a:xfrm>
            <a:off x="3399516" y="4297918"/>
            <a:ext cx="14859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B0203F-2163-54C9-7380-E9566EC26DAA}"/>
              </a:ext>
            </a:extLst>
          </p:cNvPr>
          <p:cNvSpPr txBox="1"/>
          <p:nvPr/>
        </p:nvSpPr>
        <p:spPr>
          <a:xfrm>
            <a:off x="4608740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/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26C4D3-5448-E587-46D4-22E2F7EF9147}"/>
              </a:ext>
            </a:extLst>
          </p:cNvPr>
          <p:cNvCxnSpPr/>
          <p:nvPr/>
        </p:nvCxnSpPr>
        <p:spPr>
          <a:xfrm flipV="1">
            <a:off x="5996442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1886FF-0610-164B-593D-C668C0E58ADB}"/>
              </a:ext>
            </a:extLst>
          </p:cNvPr>
          <p:cNvCxnSpPr>
            <a:cxnSpLocks/>
          </p:cNvCxnSpPr>
          <p:nvPr/>
        </p:nvCxnSpPr>
        <p:spPr>
          <a:xfrm>
            <a:off x="5996442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4371B8-E720-9A1F-2436-07CE4145AF93}"/>
              </a:ext>
            </a:extLst>
          </p:cNvPr>
          <p:cNvSpPr txBox="1"/>
          <p:nvPr/>
        </p:nvSpPr>
        <p:spPr>
          <a:xfrm>
            <a:off x="7205664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/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259A86-D44F-BCE4-BB51-30355C4439CF}"/>
              </a:ext>
            </a:extLst>
          </p:cNvPr>
          <p:cNvCxnSpPr/>
          <p:nvPr/>
        </p:nvCxnSpPr>
        <p:spPr>
          <a:xfrm flipV="1">
            <a:off x="6010275" y="2974417"/>
            <a:ext cx="0" cy="2152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7CD8CE-4E89-B67D-CE57-93686AC8F2E9}"/>
              </a:ext>
            </a:extLst>
          </p:cNvPr>
          <p:cNvCxnSpPr>
            <a:cxnSpLocks/>
            <a:stCxn id="25" idx="0"/>
          </p:cNvCxnSpPr>
          <p:nvPr/>
        </p:nvCxnSpPr>
        <p:spPr>
          <a:xfrm flipH="1">
            <a:off x="6010275" y="5126593"/>
            <a:ext cx="1472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9B9659-13D7-AEE1-27B4-9F5D74E3DF5B}"/>
              </a:ext>
            </a:extLst>
          </p:cNvPr>
          <p:cNvCxnSpPr/>
          <p:nvPr/>
        </p:nvCxnSpPr>
        <p:spPr>
          <a:xfrm flipH="1">
            <a:off x="6840313" y="3920609"/>
            <a:ext cx="904875" cy="7143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C596C8-2F02-4938-BFE6-6506639454FA}"/>
              </a:ext>
            </a:extLst>
          </p:cNvPr>
          <p:cNvSpPr txBox="1"/>
          <p:nvPr/>
        </p:nvSpPr>
        <p:spPr>
          <a:xfrm>
            <a:off x="7759021" y="3735943"/>
            <a:ext cx="443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latin typeface="Calibri" panose="020F0502020204030204" pitchFamily="34" charset="0"/>
              </a:rPr>
              <a:t>Szöggyorsulás ~ nyomaték!!!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16498E-A15A-6659-C334-CC3F767822DC}"/>
              </a:ext>
            </a:extLst>
          </p:cNvPr>
          <p:cNvCxnSpPr>
            <a:cxnSpLocks/>
          </p:cNvCxnSpPr>
          <p:nvPr/>
        </p:nvCxnSpPr>
        <p:spPr>
          <a:xfrm>
            <a:off x="2466975" y="6002752"/>
            <a:ext cx="110213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5EBC51-8AA2-DCFD-5F75-D44CFD03743A}"/>
              </a:ext>
            </a:extLst>
          </p:cNvPr>
          <p:cNvCxnSpPr>
            <a:cxnSpLocks/>
          </p:cNvCxnSpPr>
          <p:nvPr/>
        </p:nvCxnSpPr>
        <p:spPr>
          <a:xfrm>
            <a:off x="5063918" y="6002752"/>
            <a:ext cx="110213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AE700E-EC7D-5DE1-749B-E15C83A6CCAF}"/>
                  </a:ext>
                </a:extLst>
              </p:cNvPr>
              <p:cNvSpPr txBox="1"/>
              <p:nvPr/>
            </p:nvSpPr>
            <p:spPr>
              <a:xfrm>
                <a:off x="2879767" y="5402826"/>
                <a:ext cx="27655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AE700E-EC7D-5DE1-749B-E15C83A6C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67" y="5402826"/>
                <a:ext cx="276550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F7C18C-1F18-1670-BCDB-99B90DD355D5}"/>
                  </a:ext>
                </a:extLst>
              </p:cNvPr>
              <p:cNvSpPr txBox="1"/>
              <p:nvPr/>
            </p:nvSpPr>
            <p:spPr>
              <a:xfrm>
                <a:off x="5470832" y="5402826"/>
                <a:ext cx="27655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F7C18C-1F18-1670-BCDB-99B90DD35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832" y="5402826"/>
                <a:ext cx="276550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32BEE600-A866-D666-297E-79F5BBE9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202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7" grpId="0"/>
      <p:bldP spid="9" grpId="0"/>
      <p:bldP spid="25" grpId="0"/>
      <p:bldP spid="26" grpId="0"/>
      <p:bldP spid="41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99FA-2C0A-BB81-16D6-0EC275179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28D7-C003-E2DA-4533-D1F6DA5F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Sebességprofil</a:t>
            </a:r>
          </a:p>
        </p:txBody>
      </p:sp>
      <p:pic>
        <p:nvPicPr>
          <p:cNvPr id="38" name="Kép 1" descr="A képen diagram, vázlat, sor, 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578FF39-0D12-C3AA-8E05-E39D6CD4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4" y="1878013"/>
            <a:ext cx="2699385" cy="32251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2B2AEA-1970-B364-FB5A-FC114770E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1426"/>
            <a:ext cx="5909613" cy="5762273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D214A418-22E4-FE2E-ABA6-AB6A0CA67082}"/>
              </a:ext>
            </a:extLst>
          </p:cNvPr>
          <p:cNvSpPr/>
          <p:nvPr/>
        </p:nvSpPr>
        <p:spPr>
          <a:xfrm>
            <a:off x="4038601" y="3238500"/>
            <a:ext cx="1962064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5D6763-8E36-524A-B3CB-3C1A4847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269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B0F7-0C0D-A9EF-A13A-9903024B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F112-122A-6511-ADAA-7C42F5AB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Kihívások, megoldások – Időzítő értékek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B0B65-6CE2-6F71-3195-53EBE70A679A}"/>
              </a:ext>
            </a:extLst>
          </p:cNvPr>
          <p:cNvSpPr txBox="1"/>
          <p:nvPr/>
        </p:nvSpPr>
        <p:spPr>
          <a:xfrm>
            <a:off x="1052775" y="1510229"/>
            <a:ext cx="146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Elvárt mozgás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BFACE-5A28-E69B-AC41-2CE96AA48CF3}"/>
              </a:ext>
            </a:extLst>
          </p:cNvPr>
          <p:cNvSpPr txBox="1"/>
          <p:nvPr/>
        </p:nvSpPr>
        <p:spPr>
          <a:xfrm>
            <a:off x="7300144" y="1497551"/>
            <a:ext cx="445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Időzített impulzusok sorozata (időzítőértékek)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7EB37C-7BF9-3F03-7DF6-5E69F83DDC17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2521639" y="1682217"/>
            <a:ext cx="4778505" cy="1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11C9FF-E32B-BB99-27FA-8C2BB4864813}"/>
              </a:ext>
            </a:extLst>
          </p:cNvPr>
          <p:cNvSpPr txBox="1"/>
          <p:nvPr/>
        </p:nvSpPr>
        <p:spPr>
          <a:xfrm>
            <a:off x="4760850" y="13120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/>
              <p:nvPr/>
            </p:nvSpPr>
            <p:spPr>
              <a:xfrm>
                <a:off x="23546" y="2830654"/>
                <a:ext cx="3105149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num>
                            <m:den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" y="2830654"/>
                <a:ext cx="3105149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/>
              <p:nvPr/>
            </p:nvSpPr>
            <p:spPr>
              <a:xfrm>
                <a:off x="23546" y="4243530"/>
                <a:ext cx="2990852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" y="4243530"/>
                <a:ext cx="2990852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/>
              <p:nvPr/>
            </p:nvSpPr>
            <p:spPr>
              <a:xfrm>
                <a:off x="23546" y="5656406"/>
                <a:ext cx="3619499" cy="61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" y="5656406"/>
                <a:ext cx="3619499" cy="617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/>
              <p:nvPr/>
            </p:nvSpPr>
            <p:spPr>
              <a:xfrm>
                <a:off x="4273532" y="4265651"/>
                <a:ext cx="1524000" cy="566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532" y="4265651"/>
                <a:ext cx="1524000" cy="5666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/>
              <p:nvPr/>
            </p:nvSpPr>
            <p:spPr>
              <a:xfrm>
                <a:off x="7586663" y="4364332"/>
                <a:ext cx="2928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hu-H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663" y="4364332"/>
                <a:ext cx="29289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BCFFBA-4DAB-ACA2-C240-62D6F3B297AF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5797532" y="4548998"/>
            <a:ext cx="17891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6837F2A3-6074-3D6F-6558-3C1E4114379D}"/>
              </a:ext>
            </a:extLst>
          </p:cNvPr>
          <p:cNvSpPr/>
          <p:nvPr/>
        </p:nvSpPr>
        <p:spPr>
          <a:xfrm rot="5400000">
            <a:off x="6612589" y="35491"/>
            <a:ext cx="968612" cy="9027013"/>
          </a:xfrm>
          <a:prstGeom prst="mathMultiply">
            <a:avLst>
              <a:gd name="adj1" fmla="val 35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/>
              <p:nvPr/>
            </p:nvSpPr>
            <p:spPr>
              <a:xfrm>
                <a:off x="3674002" y="2736159"/>
                <a:ext cx="415766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num>
                                        <m:den>
                                          <m: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002" y="2736159"/>
                <a:ext cx="4157662" cy="8082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/>
              <p:nvPr/>
            </p:nvSpPr>
            <p:spPr>
              <a:xfrm>
                <a:off x="7917389" y="2778781"/>
                <a:ext cx="433863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389" y="2778781"/>
                <a:ext cx="4338637" cy="714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BF80F3-4B39-BB9A-0DE7-74102CE1A543}"/>
              </a:ext>
            </a:extLst>
          </p:cNvPr>
          <p:cNvCxnSpPr>
            <a:stCxn id="21" idx="3"/>
            <a:endCxn id="35" idx="1"/>
          </p:cNvCxnSpPr>
          <p:nvPr/>
        </p:nvCxnSpPr>
        <p:spPr>
          <a:xfrm>
            <a:off x="3128695" y="3136122"/>
            <a:ext cx="545307" cy="4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A91BDA-4395-A65D-7929-561595FBE623}"/>
              </a:ext>
            </a:extLst>
          </p:cNvPr>
          <p:cNvCxnSpPr>
            <a:stCxn id="37" idx="1"/>
          </p:cNvCxnSpPr>
          <p:nvPr/>
        </p:nvCxnSpPr>
        <p:spPr>
          <a:xfrm flipV="1">
            <a:off x="7917389" y="3136122"/>
            <a:ext cx="2428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/>
              <p:nvPr/>
            </p:nvSpPr>
            <p:spPr>
              <a:xfrm>
                <a:off x="7398277" y="2448744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77" y="2448744"/>
                <a:ext cx="1524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55F0437-18F7-7BDC-96C0-00AD6848C9B7}"/>
              </a:ext>
            </a:extLst>
          </p:cNvPr>
          <p:cNvSpPr txBox="1"/>
          <p:nvPr/>
        </p:nvSpPr>
        <p:spPr>
          <a:xfrm>
            <a:off x="2583389" y="2432284"/>
            <a:ext cx="16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Inverz függvény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E909CA-5150-D63F-AC67-4EA1C0D5E258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3014398" y="4548998"/>
            <a:ext cx="12591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E6B1DA3-7C44-70AF-61A0-FE433468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22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21" grpId="0"/>
      <p:bldP spid="23" grpId="0"/>
      <p:bldP spid="25" grpId="0"/>
      <p:bldP spid="26" grpId="0"/>
      <p:bldP spid="28" grpId="0"/>
      <p:bldP spid="31" grpId="0" animBg="1"/>
      <p:bldP spid="35" grpId="0"/>
      <p:bldP spid="37" grpId="0"/>
      <p:bldP spid="51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51EC-658C-D125-34CE-AAB7D869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17AF-1961-6933-6BD5-B861081D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Kihívások, megoldások – Trigonometrikus függvény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/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>
                    <a:latin typeface="Calibri" panose="020F0502020204030204" pitchFamily="34" charset="0"/>
                  </a:rPr>
                  <a:t>Inverz függvény alkalmazása: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hu-HU" dirty="0">
                    <a:latin typeface="Calibri" panose="020F0502020204030204" pitchFamily="34" charset="0"/>
                  </a:rPr>
                  <a:t>, ez diszkrét időben: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blipFill>
                <a:blip r:embed="rId2"/>
                <a:stretch>
                  <a:fillRect l="-605" t="-8197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/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D4BC1D6-DA1A-FEA3-DD95-1C3A4D8DE648}"/>
              </a:ext>
            </a:extLst>
          </p:cNvPr>
          <p:cNvSpPr txBox="1"/>
          <p:nvPr/>
        </p:nvSpPr>
        <p:spPr>
          <a:xfrm>
            <a:off x="398835" y="3534047"/>
            <a:ext cx="369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Trigonometrikus függvény közelítése?</a:t>
            </a:r>
          </a:p>
        </p:txBody>
      </p:sp>
      <p:pic>
        <p:nvPicPr>
          <p:cNvPr id="10" name="Kép 1" descr="A képen szöveg, diagram, sor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39A00D0-7FCF-3D48-87DF-9CE293E7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018" y="1510229"/>
            <a:ext cx="7162800" cy="515563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6F6A36-3446-26AB-D3B3-20C4D163F58F}"/>
              </a:ext>
            </a:extLst>
          </p:cNvPr>
          <p:cNvSpPr/>
          <p:nvPr/>
        </p:nvSpPr>
        <p:spPr>
          <a:xfrm>
            <a:off x="1160206" y="2222090"/>
            <a:ext cx="737420" cy="344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EF8AF-0AAB-D970-1595-F7942913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643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1" descr="A képen szöveg, sor, Diagram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05D8D38-EAD5-822B-0BC3-2F1BC3ED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5452"/>
            <a:ext cx="5955007" cy="5792547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CD346948-A161-D5E1-C8ED-96546D77C864}"/>
              </a:ext>
            </a:extLst>
          </p:cNvPr>
          <p:cNvGrpSpPr/>
          <p:nvPr/>
        </p:nvGrpSpPr>
        <p:grpSpPr>
          <a:xfrm>
            <a:off x="6236996" y="1792861"/>
            <a:ext cx="5870541" cy="2428953"/>
            <a:chOff x="6236996" y="1792861"/>
            <a:chExt cx="5870541" cy="24289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B911E-65A0-93A8-FDD1-7BD8160E8F11}"/>
                </a:ext>
              </a:extLst>
            </p:cNvPr>
            <p:cNvSpPr/>
            <p:nvPr/>
          </p:nvSpPr>
          <p:spPr>
            <a:xfrm>
              <a:off x="6236996" y="3866920"/>
              <a:ext cx="5870541" cy="33050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BUSZ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925932-2F31-F8EB-88EB-3E6909AA0586}"/>
                </a:ext>
              </a:extLst>
            </p:cNvPr>
            <p:cNvSpPr/>
            <p:nvPr/>
          </p:nvSpPr>
          <p:spPr>
            <a:xfrm>
              <a:off x="6236997" y="1798369"/>
              <a:ext cx="1962839" cy="1786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CPU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687EB-27E5-A120-2623-A651DFBD6B29}"/>
                </a:ext>
              </a:extLst>
            </p:cNvPr>
            <p:cNvSpPr/>
            <p:nvPr/>
          </p:nvSpPr>
          <p:spPr>
            <a:xfrm>
              <a:off x="8489221" y="1883616"/>
              <a:ext cx="1962838" cy="5482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Periféria</a:t>
              </a:r>
            </a:p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(</a:t>
              </a:r>
              <a:r>
                <a:rPr lang="hu-HU" dirty="0" err="1">
                  <a:solidFill>
                    <a:schemeClr val="tx1"/>
                  </a:solidFill>
                  <a:latin typeface="Calibri" panose="020F0502020204030204" pitchFamily="34" charset="0"/>
                </a:rPr>
                <a:t>timer</a:t>
              </a:r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 ARR értéke)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3C1613-5600-A0CD-AB0D-E965FFD5A157}"/>
                </a:ext>
              </a:extLst>
            </p:cNvPr>
            <p:cNvSpPr/>
            <p:nvPr/>
          </p:nvSpPr>
          <p:spPr>
            <a:xfrm>
              <a:off x="10741445" y="1792861"/>
              <a:ext cx="1366092" cy="1786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Memória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D17D6A-E8EB-2CFC-D10D-F10BF9AFC61B}"/>
                </a:ext>
              </a:extLst>
            </p:cNvPr>
            <p:cNvSpPr/>
            <p:nvPr/>
          </p:nvSpPr>
          <p:spPr>
            <a:xfrm>
              <a:off x="8880584" y="2875268"/>
              <a:ext cx="1180112" cy="5482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DMA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BF2CD8-1230-3D41-8884-FFE9C3013A82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9470640" y="3423491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A23CB2-9475-CB31-FE3C-F383DE76CAB1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11424491" y="3579430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774289-14E1-D13B-9AF9-CCDF2FEF84C8}"/>
                </a:ext>
              </a:extLst>
            </p:cNvPr>
            <p:cNvCxnSpPr/>
            <p:nvPr/>
          </p:nvCxnSpPr>
          <p:spPr>
            <a:xfrm>
              <a:off x="7194546" y="3555034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A38B8F-9F74-9F39-C04F-CFDE5EB21E22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8199836" y="3149379"/>
              <a:ext cx="680748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644C8F-AA95-03FD-9774-8684F861BB7B}"/>
                </a:ext>
              </a:extLst>
            </p:cNvPr>
            <p:cNvCxnSpPr>
              <a:stCxn id="10" idx="2"/>
              <a:endCxn id="16" idx="0"/>
            </p:cNvCxnSpPr>
            <p:nvPr/>
          </p:nvCxnSpPr>
          <p:spPr>
            <a:xfrm>
              <a:off x="9470640" y="2431839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urved Up 25">
              <a:extLst>
                <a:ext uri="{FF2B5EF4-FFF2-40B4-BE49-F238E27FC236}">
                  <a16:creationId xmlns:a16="http://schemas.microsoft.com/office/drawing/2014/main" id="{7307C52E-1CAA-9A7C-9623-23D607D7E7A6}"/>
                </a:ext>
              </a:extLst>
            </p:cNvPr>
            <p:cNvSpPr/>
            <p:nvPr/>
          </p:nvSpPr>
          <p:spPr>
            <a:xfrm flipH="1">
              <a:off x="9100947" y="2431839"/>
              <a:ext cx="2477773" cy="1789975"/>
            </a:xfrm>
            <a:prstGeom prst="curvedUpArrow">
              <a:avLst>
                <a:gd name="adj1" fmla="val 25000"/>
                <a:gd name="adj2" fmla="val 39590"/>
                <a:gd name="adj3" fmla="val 25000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EEC0DD-6FE2-2F0F-B546-F0CD6AAD6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7" y="4302743"/>
            <a:ext cx="4979624" cy="2460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E2454-1172-4D6B-5677-6271B75A4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Kihívások, megoldások – Nem blokkoló működés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C530F-0F16-9E0D-08A6-5EE786FF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1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47AB-E0A3-7D2C-AF71-ED07D0FB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5339-9B71-D170-8F1E-6A3FD4916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Enkóder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AS5147U</a:t>
            </a:r>
          </a:p>
        </p:txBody>
      </p:sp>
      <p:pic>
        <p:nvPicPr>
          <p:cNvPr id="3" name="Picture 2" descr="Magnetic Encoder working Principle">
            <a:extLst>
              <a:ext uri="{FF2B5EF4-FFF2-40B4-BE49-F238E27FC236}">
                <a16:creationId xmlns:a16="http://schemas.microsoft.com/office/drawing/2014/main" id="{9F131BE3-90F5-A7E3-089B-87B6FC2F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440"/>
            <a:ext cx="5400040" cy="232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1" descr="A képen szöveg, Elektronikus alkatrész, Elektrontechnika, Passzív áramköri ele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0138B49-739E-5CA8-FC8B-FBD9F7576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52" y="3531924"/>
            <a:ext cx="3602444" cy="321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53143-7816-8058-F577-27C4041330F5}"/>
              </a:ext>
            </a:extLst>
          </p:cNvPr>
          <p:cNvSpPr txBox="1"/>
          <p:nvPr/>
        </p:nvSpPr>
        <p:spPr>
          <a:xfrm>
            <a:off x="7524988" y="1668055"/>
            <a:ext cx="3828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Abszolút </a:t>
            </a:r>
            <a:r>
              <a:rPr lang="hu-HU" dirty="0" err="1">
                <a:latin typeface="Calibri" panose="020F0502020204030204" pitchFamily="34" charset="0"/>
              </a:rPr>
              <a:t>enkóder</a:t>
            </a:r>
            <a:endParaRPr lang="hu-HU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14 bit felbontás (0.022 </a:t>
            </a:r>
            <a:r>
              <a:rPr lang="hu-HU" dirty="0" err="1">
                <a:latin typeface="Calibri" panose="020F0502020204030204" pitchFamily="34" charset="0"/>
              </a:rPr>
              <a:t>deg</a:t>
            </a:r>
            <a:r>
              <a:rPr lang="hu-HU" dirty="0">
                <a:latin typeface="Calibri" panose="020F0502020204030204" pitchFamily="34" charset="0"/>
              </a:rPr>
              <a:t>/LSB)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SPI kommunikáció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Beépített hibadiagnosztika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D6405-8544-A252-F44B-E32CA55F5599}"/>
              </a:ext>
            </a:extLst>
          </p:cNvPr>
          <p:cNvSpPr txBox="1"/>
          <p:nvPr/>
        </p:nvSpPr>
        <p:spPr>
          <a:xfrm>
            <a:off x="7524989" y="4449355"/>
            <a:ext cx="475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Funkcionalitások implementálása:</a:t>
            </a:r>
          </a:p>
          <a:p>
            <a:r>
              <a:rPr lang="hu-HU" dirty="0">
                <a:latin typeface="Calibri" panose="020F0502020204030204" pitchFamily="34" charset="0"/>
              </a:rPr>
              <a:t>Saját driver, HAL SPI metódusokkal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25C86B-6FAB-B76D-0C5D-E40661C4F00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439394" y="2868384"/>
            <a:ext cx="0" cy="1580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05BAE07-57A0-05B1-4BB8-74D649F4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361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C72-3436-6433-DAA8-019ED5801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DB90-C31D-7A7A-9D26-AF068FBF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Referenciaszenzor – ICM 20948</a:t>
            </a:r>
          </a:p>
        </p:txBody>
      </p:sp>
      <p:pic>
        <p:nvPicPr>
          <p:cNvPr id="5" name="Kép 2" descr="A képen Elektrontechnika, Elektronikus alkatrész, elektronika, Áramköri ele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656E53F-86A0-81E1-724E-97D92D0EF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0" y="1618421"/>
            <a:ext cx="5400040" cy="43345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6F015-CB6A-3425-C924-DE6C77A3B006}"/>
              </a:ext>
            </a:extLst>
          </p:cNvPr>
          <p:cNvSpPr txBox="1"/>
          <p:nvPr/>
        </p:nvSpPr>
        <p:spPr>
          <a:xfrm>
            <a:off x="6165150" y="1618421"/>
            <a:ext cx="602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Nem szükséges PCB-t terveznem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9 tengelyű gyorsulás + giroszkóp + magnetométer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Sajnos STM32 HAL driver nem volt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8526D-FB36-BE5E-8C6C-A9BC1035A079}"/>
              </a:ext>
            </a:extLst>
          </p:cNvPr>
          <p:cNvSpPr txBox="1"/>
          <p:nvPr/>
        </p:nvSpPr>
        <p:spPr>
          <a:xfrm>
            <a:off x="6165151" y="3601010"/>
            <a:ext cx="602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Egyelőre gyorsulás és giroszkóp értékek, későbbiekben kiegészíthető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7469B-CD6F-6C10-5EF4-BEF9AA14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61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8A89-CBFB-DC0C-3343-7CE91354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D024-1830-98FF-7DFC-F12B0B31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Kezelőfelület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49ABB-B0DE-8A96-C17A-75A27D4E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8" y="3527594"/>
            <a:ext cx="3466782" cy="257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4726F-E94C-D610-FEDF-DB43579B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1" y="3527594"/>
            <a:ext cx="2987833" cy="256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6E439-9AA0-4393-68AE-F31EC4144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979" y="627537"/>
            <a:ext cx="3801022" cy="24970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B266B-6C62-53DF-96EB-65BBB5EE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030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502C6-B63F-0518-0628-1A779E69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1A4F-1AB9-96CD-7DFA-264033C9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Kijelző</a:t>
            </a: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C4B7A1B8-D666-A46A-1A11-CD954FA34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48" y="3908327"/>
            <a:ext cx="3412452" cy="255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Ábra 4">
            <a:extLst>
              <a:ext uri="{FF2B5EF4-FFF2-40B4-BE49-F238E27FC236}">
                <a16:creationId xmlns:a16="http://schemas.microsoft.com/office/drawing/2014/main" id="{72F43E17-1A2E-DDDB-82F8-29FA59C9A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264" y="108155"/>
            <a:ext cx="4470885" cy="3161071"/>
          </a:xfrm>
          <a:prstGeom prst="rect">
            <a:avLst/>
          </a:prstGeom>
        </p:spPr>
      </p:pic>
      <p:pic>
        <p:nvPicPr>
          <p:cNvPr id="10" name="Kép 1" descr="A képen szöveg, diagram, Betűtípus, so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09BD97A-2713-2165-8451-DAFC828A4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977" y="108155"/>
            <a:ext cx="2952230" cy="3108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73BC6A-9809-A0E1-FD1B-E2099C40D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192" y="3588775"/>
            <a:ext cx="4109957" cy="28779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F32ED5-810F-13C5-FB87-4574984F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994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9BC4C-25B5-E36D-F6CA-6D21ECD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1CEC-F5F7-19F6-09DE-9A43E55D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95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Kijelző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101EF-506E-7E28-A5A5-44F46FA1BFFD}"/>
              </a:ext>
            </a:extLst>
          </p:cNvPr>
          <p:cNvSpPr txBox="1"/>
          <p:nvPr/>
        </p:nvSpPr>
        <p:spPr>
          <a:xfrm>
            <a:off x="186675" y="2593030"/>
            <a:ext cx="7260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I2C kommunikáció – 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Driver IC metódusai, grafikus metódusok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Betűkészlet és a logika egy része MIT licensz </a:t>
            </a:r>
            <a:r>
              <a:rPr lang="hu-HU" dirty="0" err="1">
                <a:latin typeface="Calibri" panose="020F0502020204030204" pitchFamily="34" charset="0"/>
              </a:rPr>
              <a:t>github</a:t>
            </a:r>
            <a:r>
              <a:rPr lang="hu-HU" dirty="0">
                <a:latin typeface="Calibri" panose="020F0502020204030204" pitchFamily="34" charset="0"/>
              </a:rPr>
              <a:t> </a:t>
            </a:r>
            <a:r>
              <a:rPr lang="hu-HU" dirty="0" err="1">
                <a:latin typeface="Calibri" panose="020F0502020204030204" pitchFamily="34" charset="0"/>
              </a:rPr>
              <a:t>repo-ból</a:t>
            </a:r>
            <a:endParaRPr lang="hu-HU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B627F-70DB-6641-B554-7FC3FA142921}"/>
              </a:ext>
            </a:extLst>
          </p:cNvPr>
          <p:cNvSpPr/>
          <p:nvPr/>
        </p:nvSpPr>
        <p:spPr>
          <a:xfrm>
            <a:off x="186675" y="4313867"/>
            <a:ext cx="5318449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latin typeface="Calibri" panose="020F0502020204030204" pitchFamily="34" charset="0"/>
              </a:rPr>
              <a:t>Buffer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F35C9A-F311-939A-FFBF-4B3753C49F06}"/>
              </a:ext>
            </a:extLst>
          </p:cNvPr>
          <p:cNvSpPr/>
          <p:nvPr/>
        </p:nvSpPr>
        <p:spPr>
          <a:xfrm>
            <a:off x="6780308" y="4313867"/>
            <a:ext cx="531844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OLED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E3DB2-02FB-33C1-383B-A90024F58D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505124" y="5052531"/>
            <a:ext cx="12751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0B4A59-FCF4-4EB0-6BA1-B3AA6C09D00F}"/>
              </a:ext>
            </a:extLst>
          </p:cNvPr>
          <p:cNvSpPr txBox="1"/>
          <p:nvPr/>
        </p:nvSpPr>
        <p:spPr>
          <a:xfrm>
            <a:off x="5505124" y="4406200"/>
            <a:ext cx="139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Bitmap kirajzolása</a:t>
            </a:r>
          </a:p>
        </p:txBody>
      </p:sp>
      <p:pic>
        <p:nvPicPr>
          <p:cNvPr id="13" name="Kép 1">
            <a:extLst>
              <a:ext uri="{FF2B5EF4-FFF2-40B4-BE49-F238E27FC236}">
                <a16:creationId xmlns:a16="http://schemas.microsoft.com/office/drawing/2014/main" id="{00F7CFFB-CE01-4FC6-E31E-2FA9F9A4E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0" t="51495" r="37733" b="41570"/>
          <a:stretch/>
        </p:blipFill>
        <p:spPr bwMode="auto">
          <a:xfrm>
            <a:off x="4486144" y="102723"/>
            <a:ext cx="7612613" cy="17516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DB21E-4B2A-EDC6-8984-9D272BAE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85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44F0EB-CF52-0AF6-CF95-C208533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megoldandó probléma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326A27-B631-8DF7-2272-EBC0C4CA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649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MEMS gyorsulásérzékelők manuális pozicionálása</a:t>
            </a:r>
          </a:p>
          <a:p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15324184-24F2-937E-41EA-B1C513F7E2F4}"/>
              </a:ext>
            </a:extLst>
          </p:cNvPr>
          <p:cNvSpPr txBox="1">
            <a:spLocks/>
          </p:cNvSpPr>
          <p:nvPr/>
        </p:nvSpPr>
        <p:spPr>
          <a:xfrm>
            <a:off x="838200" y="4102571"/>
            <a:ext cx="8785634" cy="265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Távolról végezhető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Gyorsabb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Jobb reprodukálhatóság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Mérnökórák ideálisabb kihasználása</a:t>
            </a:r>
          </a:p>
          <a:p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82E13D50-EB08-4F57-977C-C69F902BDA3A}"/>
              </a:ext>
            </a:extLst>
          </p:cNvPr>
          <p:cNvGrpSpPr/>
          <p:nvPr/>
        </p:nvGrpSpPr>
        <p:grpSpPr>
          <a:xfrm>
            <a:off x="4475943" y="2290527"/>
            <a:ext cx="1510157" cy="1812044"/>
            <a:chOff x="4475943" y="2290527"/>
            <a:chExt cx="1510157" cy="1812044"/>
          </a:xfrm>
        </p:grpSpPr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A60E192D-331B-385B-1593-7FC4ECF62938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5231017" y="2290527"/>
              <a:ext cx="0" cy="1812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C96BC656-DE2D-7897-E300-99A3C3A212F4}"/>
                </a:ext>
              </a:extLst>
            </p:cNvPr>
            <p:cNvSpPr txBox="1"/>
            <p:nvPr/>
          </p:nvSpPr>
          <p:spPr>
            <a:xfrm>
              <a:off x="4475943" y="3011883"/>
              <a:ext cx="15101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Automatizálás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6C3B6D-B6A8-0D71-295C-29B66AEA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51" y="1825625"/>
            <a:ext cx="3508376" cy="197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utomotive MEMS Sensors">
            <a:extLst>
              <a:ext uri="{FF2B5EF4-FFF2-40B4-BE49-F238E27FC236}">
                <a16:creationId xmlns:a16="http://schemas.microsoft.com/office/drawing/2014/main" id="{ABA80DAC-3E58-E629-1320-4FD5E17A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 r="8068" b="-3"/>
          <a:stretch>
            <a:fillRect/>
          </a:stretch>
        </p:blipFill>
        <p:spPr bwMode="auto">
          <a:xfrm>
            <a:off x="8232214" y="4063361"/>
            <a:ext cx="3546913" cy="237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F37E050-95CA-FDE8-8ECD-0F28AA52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14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80DD-B81A-32A7-EE49-E474F1765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231A-B39F-6ED7-FDA7-8CE147F2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Gombok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BD0887-D8EB-98BC-FF25-BA71C387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81" y="501650"/>
            <a:ext cx="3744831" cy="3821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223859-9A07-A0E8-8EFB-BEBC951E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" y="1275159"/>
            <a:ext cx="2932402" cy="3722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B3EBA2-21BA-D197-6D07-97E3E958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667" y="2580476"/>
            <a:ext cx="3802436" cy="3775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DBFB05-DCE6-9CA6-6EB7-20A03A830B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10"/>
          <a:stretch/>
        </p:blipFill>
        <p:spPr bwMode="auto">
          <a:xfrm rot="5400000">
            <a:off x="8804251" y="-814421"/>
            <a:ext cx="2381852" cy="417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847B29-EE24-4B83-8978-527495146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626" y="4627580"/>
            <a:ext cx="4920345" cy="17287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00128-031F-8325-8E39-48346319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2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235A2-16E2-45EB-3137-B7F31DD91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D47D-96A2-EC86-E0A2-20274165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Numerikus billentyűzet</a:t>
            </a:r>
          </a:p>
        </p:txBody>
      </p:sp>
      <p:pic>
        <p:nvPicPr>
          <p:cNvPr id="8" name="Kép 1">
            <a:extLst>
              <a:ext uri="{FF2B5EF4-FFF2-40B4-BE49-F238E27FC236}">
                <a16:creationId xmlns:a16="http://schemas.microsoft.com/office/drawing/2014/main" id="{AD50F00B-0650-A491-8B95-26194CC0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034" y="75772"/>
            <a:ext cx="5929966" cy="3820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917113-C12D-9B14-7FA4-CDE75D46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670718" y="3484201"/>
            <a:ext cx="2934712" cy="3812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378B-5346-FC99-E4F8-0D0B8B4ADB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627"/>
            <a:ext cx="4096139" cy="57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BBA0-D9EB-AD3E-858B-5205E4C8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666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622-66C5-55CC-58F4-FC816790C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DF761-F56D-F4F4-80D8-A7C83F01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EEPROM 24LC512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8D429-A30B-207A-9CD1-E0C50B915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1" y="3965549"/>
            <a:ext cx="5122578" cy="2359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BD218-E3DF-C137-942E-3B75DEAE9C27}"/>
              </a:ext>
            </a:extLst>
          </p:cNvPr>
          <p:cNvSpPr txBox="1"/>
          <p:nvPr/>
        </p:nvSpPr>
        <p:spPr>
          <a:xfrm>
            <a:off x="50057" y="2076772"/>
            <a:ext cx="5309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Miért pont ez?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Használtam már korábbi projektekhez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Saját driverrel intuitív kulcs-érték típusú adattárolás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Elegendő tárhely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78925-93D4-FFF0-7528-15714EA83D99}"/>
              </a:ext>
            </a:extLst>
          </p:cNvPr>
          <p:cNvSpPr txBox="1"/>
          <p:nvPr/>
        </p:nvSpPr>
        <p:spPr>
          <a:xfrm>
            <a:off x="50057" y="1122549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Előre beállított pozíciók mentése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97D08-F010-7401-B2C5-77C86B64D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4" t="64958" r="42875" b="7314"/>
          <a:stretch/>
        </p:blipFill>
        <p:spPr bwMode="auto">
          <a:xfrm rot="5400000">
            <a:off x="471659" y="3738711"/>
            <a:ext cx="2140133" cy="281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D437C-DA2A-8407-BC8C-A6A3CB1BF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1" y="1595961"/>
            <a:ext cx="5122578" cy="166159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21EA6-34F0-C64D-7BE0-409D7203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293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D319-5CEC-085A-ED53-8188570B4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3D06-61A5-059C-EB38-55854735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 – mottó: bővíthetőség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0016D-4220-B820-B0D6-AB1860A0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6200000">
            <a:off x="7392027" y="1801367"/>
            <a:ext cx="6344682" cy="3255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C3BBA-5889-47CC-BAE9-61332EE28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8" y="970627"/>
            <a:ext cx="8214639" cy="58085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1BC85-55BE-F78F-4703-CD1ABF5A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885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8775-02ED-5DE8-814F-7E1E7FF7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5C3A-CD06-C263-4586-85E4146C6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 - Táp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92E31-9537-FCDB-2398-C60477E8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0" y="1069924"/>
            <a:ext cx="6270171" cy="3633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8B8AC-914B-245A-8252-A4A540D6F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70" y="877378"/>
            <a:ext cx="5601530" cy="47492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F08BA7-FB2D-8FAE-9531-2AD3545D3CA3}"/>
              </a:ext>
            </a:extLst>
          </p:cNvPr>
          <p:cNvSpPr txBox="1"/>
          <p:nvPr/>
        </p:nvSpPr>
        <p:spPr>
          <a:xfrm>
            <a:off x="160150" y="5164995"/>
            <a:ext cx="6131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24V	-	motorok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5V	-	mikrokontroller és numerikus billentyűzet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3.3V	-	minden más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7AB8E-944D-0E37-ED21-AD4E9199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05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74695-A1F5-853C-224C-88AEFA0E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6787-49E9-25E3-2210-268DD66D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 - Vészkapcsoló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55AC5-F598-0694-D085-237C3DC2A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t="60886" r="67007" b="2956"/>
          <a:stretch/>
        </p:blipFill>
        <p:spPr>
          <a:xfrm>
            <a:off x="5679968" y="1325562"/>
            <a:ext cx="6402214" cy="5292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FFC79-EB16-5871-0176-A9870E26478B}"/>
              </a:ext>
            </a:extLst>
          </p:cNvPr>
          <p:cNvSpPr txBox="1"/>
          <p:nvPr/>
        </p:nvSpPr>
        <p:spPr>
          <a:xfrm>
            <a:off x="0" y="1325563"/>
            <a:ext cx="41803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Úgy mértem fel, ezeknek kell hely: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Vészkapcsoló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Dőléskapcsoló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Ajtókapcsoló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dirty="0"/>
              <a:t>Továbbá szoftveresen is lehessen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Mikrovezérlő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dirty="0"/>
              <a:t>Illetve a bővíthetőséget szem előtt tartva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+1 további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2E48A-893A-9FAA-F0D4-6412ABBDF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9" t="79666" r="48053" b="7571"/>
          <a:stretch/>
        </p:blipFill>
        <p:spPr>
          <a:xfrm>
            <a:off x="265197" y="4725883"/>
            <a:ext cx="3649980" cy="18497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2816D0-7880-8693-9C61-F6E6A656C358}"/>
              </a:ext>
            </a:extLst>
          </p:cNvPr>
          <p:cNvSpPr/>
          <p:nvPr/>
        </p:nvSpPr>
        <p:spPr>
          <a:xfrm>
            <a:off x="428625" y="5749290"/>
            <a:ext cx="1281113" cy="1285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3C35E-D875-F312-F5A3-F26D1F35A815}"/>
              </a:ext>
            </a:extLst>
          </p:cNvPr>
          <p:cNvSpPr txBox="1"/>
          <p:nvPr/>
        </p:nvSpPr>
        <p:spPr>
          <a:xfrm>
            <a:off x="0" y="4356551"/>
            <a:ext cx="404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Közvetlenül a motorvezérlőkhöz kötve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B48A46-F0D4-8ECE-2099-ECB57430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4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A4C8-A436-B53D-766E-71728A21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8372-E220-5B1B-4195-3E0169FA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 – </a:t>
            </a:r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Trigger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1161B-6A48-A981-5A12-F3E90172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7" y="986150"/>
            <a:ext cx="3374314" cy="5507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EE0A2-D77E-CE1D-C521-68C8FAEA1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676" y="986150"/>
            <a:ext cx="8104469" cy="53557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CB14D-0F64-76AC-68F9-0636F45E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78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7682D-DCCE-1C5F-7D51-0EE3A4013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D638-7066-5A11-14EB-CED7CA95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 – SPI </a:t>
            </a:r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sniffer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C6E21-3BD4-4835-D651-3294F83C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06" y="1321259"/>
            <a:ext cx="7983794" cy="54236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01F6D-4A29-DAA0-27DF-F891C0CD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8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8701-F096-F37C-6508-ED8E267D1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Összefoglaló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D62A1358-9812-69B4-BADE-90BC8AD23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93910"/>
            <a:ext cx="5739619" cy="42640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Elvégzett feladatok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Eszköz megtervezése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Modulok driverjei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NYÁK tervek</a:t>
            </a:r>
          </a:p>
          <a:p>
            <a:endParaRPr lang="hu-HU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D17583E7-B4C8-0216-649C-F3C334968D16}"/>
              </a:ext>
            </a:extLst>
          </p:cNvPr>
          <p:cNvSpPr txBox="1">
            <a:spLocks/>
          </p:cNvSpPr>
          <p:nvPr/>
        </p:nvSpPr>
        <p:spPr>
          <a:xfrm>
            <a:off x="6452381" y="2593910"/>
            <a:ext cx="5739619" cy="426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További fejlesztés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Mechanikai tervezés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Modulok végső integrációja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Élesztés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8716A-D38C-FAEB-8ABE-51664CAA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048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042715-8F45-1AC4-0130-0841A400A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D32499-1F19-DD1D-5CD5-A2AAE1055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7" name="Picture 4" descr="Vállalatunk | A Bosch Magyarországon">
            <a:extLst>
              <a:ext uri="{FF2B5EF4-FFF2-40B4-BE49-F238E27FC236}">
                <a16:creationId xmlns:a16="http://schemas.microsoft.com/office/drawing/2014/main" id="{8B16708D-9704-0C1F-DEAD-48C8AB23D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063394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41E37-8203-483A-F6C8-0CCE9D9A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72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8BAF4880-2A6C-A538-1979-C8AA2736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57575" cy="4421876"/>
          </a:xfrm>
        </p:spPr>
        <p:txBody>
          <a:bodyPr anchor="t">
            <a:norm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Specifikációk/elvárások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E1B2DA4-8AED-286B-9202-3D8DE23B7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016" y="1"/>
            <a:ext cx="7517984" cy="6858000"/>
          </a:xfrm>
        </p:spPr>
        <p:txBody>
          <a:bodyPr anchor="t">
            <a:normAutofit fontScale="85000" lnSpcReduction="10000"/>
          </a:bodyPr>
          <a:lstStyle/>
          <a:p>
            <a:pPr lvl="0"/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egymásra merőleges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tengely mentén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legyen képes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forgatni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egy mért szenzort, tengelyenként egy teljes elfordulásra legyen képes!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(legalább egy) mért szenzor és a szenzort kezelő külső mérőeszköz (SPI-Simulyzer) között a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forgatás során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biztosítva legyen a folytonos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kommunikációs kapcsolat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Háromtengelyes gyorsulásmérő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szenzor bármely tengelyét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lehessen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pozícionálni a gravitációs térhez képest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mért szenzor pozíciója egy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referenciaszenzorral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legyen visszamérve!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mérőeszköz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minél kevesebb mechanikus zaj</a:t>
            </a:r>
            <a:r>
              <a:rPr lang="hu-HU" b="1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jal </a:t>
            </a:r>
            <a:r>
              <a:rPr lang="hu-HU" dirty="0">
                <a:ea typeface="Calibri" panose="020F0502020204030204" pitchFamily="34" charset="0"/>
                <a:cs typeface="Calibri" panose="020F0502020204030204" pitchFamily="34" charset="0"/>
              </a:rPr>
              <a:t>terhelje  a mérést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 eszköz mindkét tengelyen legalább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0.5° beállási pontosság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 rendelkezzen!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Külső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számítógép nélkül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vezérelhető legyen az eszköz!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 mérőeszköz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számítógépről is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vezérelhető legyen!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Feleljen meg alapvető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biztonságtechnikai megfontolások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nak!</a:t>
            </a:r>
          </a:p>
        </p:txBody>
      </p:sp>
      <p:pic>
        <p:nvPicPr>
          <p:cNvPr id="12" name="Kép 4" descr="A képen szöveg, diagram, rajz, vázla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B61E07C-A150-BA0F-076D-5B05AA686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t="16667" r="2888" b="32778"/>
          <a:stretch/>
        </p:blipFill>
        <p:spPr>
          <a:xfrm>
            <a:off x="776373" y="2210938"/>
            <a:ext cx="3121269" cy="2705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0598C-44AA-DAF9-D636-66DCC207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3</a:t>
            </a:fld>
            <a:endParaRPr lang="hu-H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F4187-DB97-D686-0213-4BC1FC66635F}"/>
              </a:ext>
            </a:extLst>
          </p:cNvPr>
          <p:cNvSpPr txBox="1"/>
          <p:nvPr/>
        </p:nvSpPr>
        <p:spPr>
          <a:xfrm>
            <a:off x="1198604" y="5603790"/>
            <a:ext cx="252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Ide, h miket kell megcsinálnom</a:t>
            </a:r>
          </a:p>
        </p:txBody>
      </p:sp>
    </p:spTree>
    <p:extLst>
      <p:ext uri="{BB962C8B-B14F-4D97-AF65-F5344CB8AC3E}">
        <p14:creationId xmlns:p14="http://schemas.microsoft.com/office/powerpoint/2010/main" val="59602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5602-B9EB-D61E-51C5-056B084DC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AB73-180D-AEB6-2FCA-E6220583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Bírálói kérdések - I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FE41764B-044E-307D-14F3-846ED0D9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1024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Megoldható lenne-e a feladat szervomotorok segítségével léptetőmotorok helyett? Milyen előnyökkel vagy hátrányokkal járna?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E876C2A1-686D-2570-7247-A4ED36787E95}"/>
              </a:ext>
            </a:extLst>
          </p:cNvPr>
          <p:cNvSpPr txBox="1">
            <a:spLocks/>
          </p:cNvSpPr>
          <p:nvPr/>
        </p:nvSpPr>
        <p:spPr>
          <a:xfrm>
            <a:off x="0" y="2749450"/>
            <a:ext cx="12192000" cy="41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Igen, megoldható lenne szervomotorokkal is. Azért választottam léptetőmotort, mert fontos a felvett pozíció tartása. A léptetőmotorok működésükből adódóan rendelkeznek nulla szögsebesség esetén is nyomatékkal.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Szervo motor esetén megoldandó probléma lehetett volna a motor rángatása.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Szervo előnye lenne: decentralizált pozicionálás – kisebb számítási igény.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DAD75-C609-CA04-E5B0-1F8FAD29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993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F7FA4-18C4-8F12-98C6-511E36174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A178-DF0F-FB5A-2DB1-9B4E20E8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Bírálói kérdések – II.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E6D19621-4929-79BB-D55F-354C8894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léptetőmotorok irányításának módja nyílt hatásláncú, de a pozíciót a mágneses </a:t>
            </a:r>
            <a:r>
              <a:rPr lang="hu-HU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enkóderek</a:t>
            </a: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visszamérik. Mi történik, ha a vezérlésben hibát detektálunk? Hogyan van felhasználva a visszamért pozíció?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123279-BAD4-46F5-2709-191954514555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Amennyiben pozicionálás közben lépéstévesztésből adódóan a végpozíció eltér az előírttól, a különbséggel korrigálni kell a pozícionálást. Ha ez nem történne meg, az esetleges lépéstévesztésből származó hibák felhalmozódhatnának.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ACB7E-FFF3-7F89-22A6-5A42C948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81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9748-D6CF-979D-86FE-9AD5C49B1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1252-6202-CB4D-BA2C-D9647624D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Bírálói kérdések – III.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C9A4692-F87B-09F4-A0BD-B4D58D23B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>
                <a:ea typeface="Calibri" panose="020F0502020204030204" pitchFamily="34" charset="0"/>
                <a:cs typeface="Calibri" panose="020F0502020204030204" pitchFamily="34" charset="0"/>
              </a:rPr>
              <a:t>Mérés ismétléséhez az eszköz csak pozíciót képes tárolni, vagy alkalmas lehet több pozíciót, vagy mérési folyamatot is reprodukálni?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0B9FC2-599B-F2BD-1F1D-0A09C912A402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Mivel számítógépről is vezérelhető lesz az eszköz, leg egyszerűbben ez egy </a:t>
            </a:r>
            <a:r>
              <a:rPr lang="hu-HU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szkriptelő</a:t>
            </a: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nyelvvel (pl. Python) valósítható meg.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4CF0C-0205-FBF5-04C8-C60C8D5A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308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F789-AE96-F61F-B19F-70FF737B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Szükséges modulok és rendszerdiagram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E2BC3-E7F0-AF36-B69D-CF7B7CB9B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36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9F72E83-CFD2-3011-8BA5-8E78A41E972D}"/>
              </a:ext>
            </a:extLst>
          </p:cNvPr>
          <p:cNvSpPr/>
          <p:nvPr/>
        </p:nvSpPr>
        <p:spPr>
          <a:xfrm>
            <a:off x="128807" y="2626224"/>
            <a:ext cx="2024142" cy="37301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90EA5E2-CE4B-2ACC-E3EF-D552C4D2FACB}"/>
              </a:ext>
            </a:extLst>
          </p:cNvPr>
          <p:cNvSpPr/>
          <p:nvPr/>
        </p:nvSpPr>
        <p:spPr>
          <a:xfrm>
            <a:off x="2237612" y="2000724"/>
            <a:ext cx="3907639" cy="43556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8B2297-366C-01B2-BF74-4934ED31D08A}"/>
              </a:ext>
            </a:extLst>
          </p:cNvPr>
          <p:cNvSpPr/>
          <p:nvPr/>
        </p:nvSpPr>
        <p:spPr>
          <a:xfrm>
            <a:off x="2742840" y="4330615"/>
            <a:ext cx="957258" cy="442643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MCU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53A4B1-53C0-27AD-7F2C-A4E4226A3896}"/>
              </a:ext>
            </a:extLst>
          </p:cNvPr>
          <p:cNvSpPr/>
          <p:nvPr/>
        </p:nvSpPr>
        <p:spPr>
          <a:xfrm>
            <a:off x="6207968" y="939874"/>
            <a:ext cx="5800725" cy="541647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8432F7-1017-65F5-5A9E-C96E6C499555}"/>
              </a:ext>
            </a:extLst>
          </p:cNvPr>
          <p:cNvGrpSpPr/>
          <p:nvPr/>
        </p:nvGrpSpPr>
        <p:grpSpPr>
          <a:xfrm>
            <a:off x="6874242" y="3574791"/>
            <a:ext cx="1430722" cy="1718192"/>
            <a:chOff x="4896929" y="1992702"/>
            <a:chExt cx="1708030" cy="199270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392C8F-C280-AB14-BA17-EAD9E047DC76}"/>
                </a:ext>
              </a:extLst>
            </p:cNvPr>
            <p:cNvSpPr/>
            <p:nvPr/>
          </p:nvSpPr>
          <p:spPr>
            <a:xfrm>
              <a:off x="5267865" y="1992702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STEPPER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B0424A6-2051-42F9-06E1-C528BC4A1628}"/>
                </a:ext>
              </a:extLst>
            </p:cNvPr>
            <p:cNvSpPr/>
            <p:nvPr/>
          </p:nvSpPr>
          <p:spPr>
            <a:xfrm>
              <a:off x="4896929" y="2007490"/>
              <a:ext cx="370936" cy="19631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enkóde</a:t>
              </a:r>
              <a:r>
                <a:rPr lang="hu-HU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r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01B4A5-2DF5-2996-B433-0AA349514557}"/>
              </a:ext>
            </a:extLst>
          </p:cNvPr>
          <p:cNvSpPr/>
          <p:nvPr/>
        </p:nvSpPr>
        <p:spPr>
          <a:xfrm>
            <a:off x="8407669" y="2970718"/>
            <a:ext cx="2864784" cy="590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Mérőasztal</a:t>
            </a:r>
          </a:p>
          <a:p>
            <a:pPr algn="ctr"/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1FC3E-4E13-29E5-3FE4-7B3CC8AF3F73}"/>
              </a:ext>
            </a:extLst>
          </p:cNvPr>
          <p:cNvSpPr/>
          <p:nvPr/>
        </p:nvSpPr>
        <p:spPr>
          <a:xfrm>
            <a:off x="3428465" y="960656"/>
            <a:ext cx="1924050" cy="72785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SPI-</a:t>
            </a:r>
            <a:r>
              <a:rPr lang="hu-HU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simulyzer</a:t>
            </a:r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9F947D-03FA-4F6D-5ACF-9AD8AF25D740}"/>
              </a:ext>
            </a:extLst>
          </p:cNvPr>
          <p:cNvGrpSpPr/>
          <p:nvPr/>
        </p:nvGrpSpPr>
        <p:grpSpPr>
          <a:xfrm>
            <a:off x="8984608" y="3883131"/>
            <a:ext cx="1710906" cy="1409852"/>
            <a:chOff x="7556335" y="3068857"/>
            <a:chExt cx="1992705" cy="17080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9346D35-92D9-453C-D4C9-8F3FCD4C1F91}"/>
                </a:ext>
              </a:extLst>
            </p:cNvPr>
            <p:cNvSpPr/>
            <p:nvPr/>
          </p:nvSpPr>
          <p:spPr>
            <a:xfrm rot="16200000">
              <a:off x="7884142" y="2741053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STEPPER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3F44D1-3AA4-A532-E7DE-67BE420A546C}"/>
                </a:ext>
              </a:extLst>
            </p:cNvPr>
            <p:cNvSpPr/>
            <p:nvPr/>
          </p:nvSpPr>
          <p:spPr>
            <a:xfrm rot="16200000">
              <a:off x="8367218" y="3595068"/>
              <a:ext cx="370936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hu-HU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enkóder</a:t>
              </a:r>
              <a:endPara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174871-551E-9E48-7BD6-2E0D3F12890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8304964" y="4433887"/>
            <a:ext cx="679647" cy="1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BF0F92-2140-2C23-E032-BAAA533B2FD8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 flipH="1" flipV="1">
            <a:off x="9840061" y="3561203"/>
            <a:ext cx="2" cy="3219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5D9A16C-7918-F3E5-05B6-201B70251FA8}"/>
              </a:ext>
            </a:extLst>
          </p:cNvPr>
          <p:cNvSpPr/>
          <p:nvPr/>
        </p:nvSpPr>
        <p:spPr>
          <a:xfrm>
            <a:off x="9255002" y="2450101"/>
            <a:ext cx="1170118" cy="518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Ref. szenzor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6D9C6B-A4CD-DF73-D708-DD8D393C5771}"/>
              </a:ext>
            </a:extLst>
          </p:cNvPr>
          <p:cNvSpPr/>
          <p:nvPr/>
        </p:nvSpPr>
        <p:spPr>
          <a:xfrm>
            <a:off x="230078" y="3089475"/>
            <a:ext cx="1273808" cy="527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Gomb panel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969B825-C5CD-9FB9-1E55-DB81D79663A4}"/>
              </a:ext>
            </a:extLst>
          </p:cNvPr>
          <p:cNvSpPr/>
          <p:nvPr/>
        </p:nvSpPr>
        <p:spPr>
          <a:xfrm>
            <a:off x="230078" y="5375621"/>
            <a:ext cx="1482310" cy="595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Numerikus billentyűzet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725F29-22FE-AAAE-E591-DE0A7B7EC005}"/>
              </a:ext>
            </a:extLst>
          </p:cNvPr>
          <p:cNvSpPr/>
          <p:nvPr/>
        </p:nvSpPr>
        <p:spPr>
          <a:xfrm>
            <a:off x="230078" y="4299503"/>
            <a:ext cx="1356790" cy="5048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OLED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298CAC4-F25B-B2D6-A798-2D6FC069D34F}"/>
              </a:ext>
            </a:extLst>
          </p:cNvPr>
          <p:cNvSpPr/>
          <p:nvPr/>
        </p:nvSpPr>
        <p:spPr>
          <a:xfrm>
            <a:off x="4490323" y="3667820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Motorvezérlő1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F04FB5-36C9-88FA-9ACE-D12E0A818675}"/>
              </a:ext>
            </a:extLst>
          </p:cNvPr>
          <p:cNvSpPr/>
          <p:nvPr/>
        </p:nvSpPr>
        <p:spPr>
          <a:xfrm>
            <a:off x="4479222" y="4844651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Motorvezérlő2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09BA75-AD13-90A8-6DEB-6F6034436DD5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5352515" y="1324583"/>
            <a:ext cx="3558736" cy="2055907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88A33B-6BFF-EC17-1479-4690589BD7FA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221469" y="1730264"/>
            <a:ext cx="2873906" cy="260035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34572CAE-7807-DC02-7A9E-54A0BD7E6F8A}"/>
              </a:ext>
            </a:extLst>
          </p:cNvPr>
          <p:cNvCxnSpPr>
            <a:cxnSpLocks/>
            <a:stCxn id="32" idx="2"/>
          </p:cNvCxnSpPr>
          <p:nvPr/>
        </p:nvCxnSpPr>
        <p:spPr>
          <a:xfrm rot="5400000" flipH="1" flipV="1">
            <a:off x="6743316" y="3117641"/>
            <a:ext cx="799616" cy="3845495"/>
          </a:xfrm>
          <a:prstGeom prst="curvedConnector4">
            <a:avLst>
              <a:gd name="adj1" fmla="val -83384"/>
              <a:gd name="adj2" fmla="val 82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4EB37F77-F49C-C85B-AE57-F91DCD43375C}"/>
              </a:ext>
            </a:extLst>
          </p:cNvPr>
          <p:cNvCxnSpPr>
            <a:stCxn id="31" idx="0"/>
            <a:endCxn id="6" idx="0"/>
          </p:cNvCxnSpPr>
          <p:nvPr/>
        </p:nvCxnSpPr>
        <p:spPr>
          <a:xfrm rot="5400000" flipH="1" flipV="1">
            <a:off x="6441705" y="2364565"/>
            <a:ext cx="93029" cy="2513482"/>
          </a:xfrm>
          <a:prstGeom prst="curvedConnector3">
            <a:avLst>
              <a:gd name="adj1" fmla="val 3457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3E60C68-A0AC-838F-F357-1F3868F9AABF}"/>
              </a:ext>
            </a:extLst>
          </p:cNvPr>
          <p:cNvCxnSpPr>
            <a:stCxn id="4" idx="3"/>
            <a:endCxn id="31" idx="1"/>
          </p:cNvCxnSpPr>
          <p:nvPr/>
        </p:nvCxnSpPr>
        <p:spPr>
          <a:xfrm flipV="1">
            <a:off x="3700098" y="3965593"/>
            <a:ext cx="790225" cy="586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ABE697-4ED7-0008-9FFD-1C8435FA3865}"/>
              </a:ext>
            </a:extLst>
          </p:cNvPr>
          <p:cNvCxnSpPr>
            <a:stCxn id="4" idx="3"/>
            <a:endCxn id="32" idx="1"/>
          </p:cNvCxnSpPr>
          <p:nvPr/>
        </p:nvCxnSpPr>
        <p:spPr>
          <a:xfrm>
            <a:off x="3700098" y="4551937"/>
            <a:ext cx="779124" cy="590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9B10FC-5E4A-334C-3731-4BF0DD47B32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71233" y="4695637"/>
            <a:ext cx="1760506" cy="679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0BE6D7A-9212-C5D6-5ADF-3917A2155AA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66982" y="3617463"/>
            <a:ext cx="1875857" cy="7907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35EA5EB-1417-E203-BC06-A0B8D3BF5177}"/>
              </a:ext>
            </a:extLst>
          </p:cNvPr>
          <p:cNvCxnSpPr>
            <a:stCxn id="4" idx="1"/>
            <a:endCxn id="30" idx="3"/>
          </p:cNvCxnSpPr>
          <p:nvPr/>
        </p:nvCxnSpPr>
        <p:spPr>
          <a:xfrm flipH="1">
            <a:off x="1586868" y="4551937"/>
            <a:ext cx="115597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DFC5035-6394-7FC5-D4D6-9AC83B0457FF}"/>
              </a:ext>
            </a:extLst>
          </p:cNvPr>
          <p:cNvSpPr/>
          <p:nvPr/>
        </p:nvSpPr>
        <p:spPr>
          <a:xfrm>
            <a:off x="2667768" y="5334738"/>
            <a:ext cx="1107402" cy="3691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EEPROM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9C41D76-79F1-AB17-8DEF-CEAC718DE203}"/>
              </a:ext>
            </a:extLst>
          </p:cNvPr>
          <p:cNvCxnSpPr>
            <a:cxnSpLocks/>
            <a:stCxn id="4" idx="2"/>
            <a:endCxn id="90" idx="0"/>
          </p:cNvCxnSpPr>
          <p:nvPr/>
        </p:nvCxnSpPr>
        <p:spPr>
          <a:xfrm>
            <a:off x="3221469" y="4773258"/>
            <a:ext cx="0" cy="56148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E648132-7CD5-29E0-3DF8-12E3689A16DB}"/>
              </a:ext>
            </a:extLst>
          </p:cNvPr>
          <p:cNvSpPr txBox="1"/>
          <p:nvPr/>
        </p:nvSpPr>
        <p:spPr>
          <a:xfrm>
            <a:off x="186204" y="2627810"/>
            <a:ext cx="179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Kezelőfelület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35F16C-1CB2-4AFE-9AEF-1E0F3B7B5E7C}"/>
              </a:ext>
            </a:extLst>
          </p:cNvPr>
          <p:cNvSpPr txBox="1"/>
          <p:nvPr/>
        </p:nvSpPr>
        <p:spPr>
          <a:xfrm>
            <a:off x="2237608" y="2002360"/>
            <a:ext cx="39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5AC9EE-49D2-8E41-988C-B2F8B995E704}"/>
              </a:ext>
            </a:extLst>
          </p:cNvPr>
          <p:cNvSpPr txBox="1"/>
          <p:nvPr/>
        </p:nvSpPr>
        <p:spPr>
          <a:xfrm>
            <a:off x="7721409" y="1012369"/>
            <a:ext cx="2824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Forgatómechanizmus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94D65DE-AF97-D295-3DE8-2B7C3BB1A19E}"/>
              </a:ext>
            </a:extLst>
          </p:cNvPr>
          <p:cNvSpPr/>
          <p:nvPr/>
        </p:nvSpPr>
        <p:spPr>
          <a:xfrm>
            <a:off x="816611" y="960656"/>
            <a:ext cx="1924050" cy="72785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0642D0F-C91C-338F-5171-7ABE735FEABC}"/>
              </a:ext>
            </a:extLst>
          </p:cNvPr>
          <p:cNvCxnSpPr>
            <a:stCxn id="101" idx="3"/>
            <a:endCxn id="13" idx="1"/>
          </p:cNvCxnSpPr>
          <p:nvPr/>
        </p:nvCxnSpPr>
        <p:spPr>
          <a:xfrm>
            <a:off x="2740661" y="1324583"/>
            <a:ext cx="687804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A3B0C0-E52D-5D0B-0A4F-6AF9CFA0C1FC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1778636" y="1688510"/>
            <a:ext cx="1078470" cy="263223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5F6A94B4-84BB-AB50-271C-99C76AF1BE5D}"/>
              </a:ext>
            </a:extLst>
          </p:cNvPr>
          <p:cNvCxnSpPr>
            <a:cxnSpLocks/>
            <a:stCxn id="4" idx="0"/>
            <a:endCxn id="26" idx="1"/>
          </p:cNvCxnSpPr>
          <p:nvPr/>
        </p:nvCxnSpPr>
        <p:spPr>
          <a:xfrm rot="5400000" flipH="1" flipV="1">
            <a:off x="5427494" y="503108"/>
            <a:ext cx="1621483" cy="6033533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2A2134-30AA-7A59-B866-B48B914D0755}"/>
              </a:ext>
            </a:extLst>
          </p:cNvPr>
          <p:cNvCxnSpPr>
            <a:cxnSpLocks/>
          </p:cNvCxnSpPr>
          <p:nvPr/>
        </p:nvCxnSpPr>
        <p:spPr>
          <a:xfrm rot="5400000" flipH="1">
            <a:off x="5053287" y="3027884"/>
            <a:ext cx="326034" cy="3836533"/>
          </a:xfrm>
          <a:prstGeom prst="curvedConnector3">
            <a:avLst>
              <a:gd name="adj1" fmla="val -146846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5D522C7D-C562-366A-239E-BBC09B4BD4D7}"/>
              </a:ext>
            </a:extLst>
          </p:cNvPr>
          <p:cNvCxnSpPr>
            <a:cxnSpLocks/>
            <a:stCxn id="19" idx="1"/>
            <a:endCxn id="4" idx="2"/>
          </p:cNvCxnSpPr>
          <p:nvPr/>
        </p:nvCxnSpPr>
        <p:spPr>
          <a:xfrm rot="5400000" flipH="1">
            <a:off x="6270902" y="1723825"/>
            <a:ext cx="519725" cy="6618592"/>
          </a:xfrm>
          <a:prstGeom prst="curvedConnector3">
            <a:avLst>
              <a:gd name="adj1" fmla="val -179126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166074-36B5-A10B-D306-84AAF78744A1}"/>
              </a:ext>
            </a:extLst>
          </p:cNvPr>
          <p:cNvSpPr txBox="1"/>
          <p:nvPr/>
        </p:nvSpPr>
        <p:spPr>
          <a:xfrm>
            <a:off x="-1554" y="-10227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Rendszerdiagram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1DAB539-87CC-3BCB-3693-A318B2FD081D}"/>
              </a:ext>
            </a:extLst>
          </p:cNvPr>
          <p:cNvSpPr/>
          <p:nvPr/>
        </p:nvSpPr>
        <p:spPr>
          <a:xfrm>
            <a:off x="4173069" y="2675087"/>
            <a:ext cx="1340311" cy="3892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 SNIFFER</a:t>
            </a:r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649265-E064-D318-281E-3E42618B7C7D}"/>
              </a:ext>
            </a:extLst>
          </p:cNvPr>
          <p:cNvSpPr/>
          <p:nvPr/>
        </p:nvSpPr>
        <p:spPr>
          <a:xfrm>
            <a:off x="2669284" y="2665081"/>
            <a:ext cx="1340311" cy="5177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Trigger</a:t>
            </a:r>
            <a:r>
              <a:rPr lang="hu-HU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E801D80B-2D18-A970-11CA-331A61EA86F5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5400000">
            <a:off x="3376680" y="1651270"/>
            <a:ext cx="976571" cy="1051050"/>
          </a:xfrm>
          <a:prstGeom prst="curvedConnector3">
            <a:avLst>
              <a:gd name="adj1" fmla="val 21809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CA1F181F-46EA-24A5-251B-9760B66418F7}"/>
              </a:ext>
            </a:extLst>
          </p:cNvPr>
          <p:cNvCxnSpPr>
            <a:cxnSpLocks/>
          </p:cNvCxnSpPr>
          <p:nvPr/>
        </p:nvCxnSpPr>
        <p:spPr>
          <a:xfrm rot="5400000">
            <a:off x="2628262" y="3603460"/>
            <a:ext cx="1132093" cy="28151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A8CD2EF-3701-F8FE-A61E-FEBB0DEE9CDC}"/>
              </a:ext>
            </a:extLst>
          </p:cNvPr>
          <p:cNvSpPr txBox="1"/>
          <p:nvPr/>
        </p:nvSpPr>
        <p:spPr>
          <a:xfrm>
            <a:off x="5025916" y="248616"/>
            <a:ext cx="70032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Soros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899AE5-0702-85FE-99F5-A25ED9A03268}"/>
              </a:ext>
            </a:extLst>
          </p:cNvPr>
          <p:cNvSpPr txBox="1"/>
          <p:nvPr/>
        </p:nvSpPr>
        <p:spPr>
          <a:xfrm>
            <a:off x="6064950" y="248616"/>
            <a:ext cx="48282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I2C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0538847-31FA-09F1-C057-36EBA291DBDC}"/>
              </a:ext>
            </a:extLst>
          </p:cNvPr>
          <p:cNvSpPr txBox="1"/>
          <p:nvPr/>
        </p:nvSpPr>
        <p:spPr>
          <a:xfrm>
            <a:off x="6877897" y="248616"/>
            <a:ext cx="466794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SPI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65E5AD-A032-24D2-5DC1-F9D8FDBD9C36}"/>
              </a:ext>
            </a:extLst>
          </p:cNvPr>
          <p:cNvSpPr txBox="1"/>
          <p:nvPr/>
        </p:nvSpPr>
        <p:spPr>
          <a:xfrm>
            <a:off x="7670005" y="248616"/>
            <a:ext cx="415966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Lépés impulzusok/modulált tápfeszültség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CD9C1D-21F8-0DEF-8FEA-F9993E07BBB9}"/>
              </a:ext>
            </a:extLst>
          </p:cNvPr>
          <p:cNvSpPr/>
          <p:nvPr/>
        </p:nvSpPr>
        <p:spPr>
          <a:xfrm>
            <a:off x="8911251" y="3243293"/>
            <a:ext cx="1857620" cy="27439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Mért szenzor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8411C809-5D2C-24DB-03D9-E726F4BE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907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26F55-1035-7877-DC5F-C3D4295E8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A0E-AC98-85B1-86F5-47497013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Modulok megvalósítása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0FC19-1038-697E-5CCB-6AEDE9F234F3}"/>
              </a:ext>
            </a:extLst>
          </p:cNvPr>
          <p:cNvSpPr txBox="1"/>
          <p:nvPr/>
        </p:nvSpPr>
        <p:spPr>
          <a:xfrm>
            <a:off x="2404479" y="4285168"/>
            <a:ext cx="3042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Deszkamodell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Funkcionalitás </a:t>
            </a:r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ellenőtzése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Driver írás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E6ABDB-E5C4-6E38-9208-8DACCB506060}"/>
              </a:ext>
            </a:extLst>
          </p:cNvPr>
          <p:cNvSpPr txBox="1"/>
          <p:nvPr/>
        </p:nvSpPr>
        <p:spPr>
          <a:xfrm>
            <a:off x="6885730" y="4562167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Nyomtatott áramkör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EBC8CD-0718-71AD-BE75-0D90C053016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447071" y="4746833"/>
            <a:ext cx="143865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2F0BF-5B43-0CE5-7DEE-93E3F0B0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90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9A47F-8456-50CE-581E-6BF792128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BF3C-1856-E3F1-7A6B-0F43F5E3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Mikrovezérlő – STM32F767ZI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04670-D349-5A60-CDB8-DD41AD1FF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330" y="2539847"/>
            <a:ext cx="3415380" cy="287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80DC4-E121-FF74-E65F-852A5148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671" y="1366200"/>
            <a:ext cx="3977662" cy="5226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F9BDA6-C626-4230-0B5F-F2FA990BF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"/>
          <a:stretch/>
        </p:blipFill>
        <p:spPr>
          <a:xfrm>
            <a:off x="565356" y="1594909"/>
            <a:ext cx="3326581" cy="47686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6058F-B083-473F-39C2-C640C7F6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26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53BC-5ECE-BD06-D757-2ED2E928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73AE-D1AE-93FB-D5E0-C1C6360F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Motorok</a:t>
            </a:r>
          </a:p>
        </p:txBody>
      </p:sp>
      <p:pic>
        <p:nvPicPr>
          <p:cNvPr id="4" name="Kép 1">
            <a:extLst>
              <a:ext uri="{FF2B5EF4-FFF2-40B4-BE49-F238E27FC236}">
                <a16:creationId xmlns:a16="http://schemas.microsoft.com/office/drawing/2014/main" id="{E5DE8DC7-3BEE-654E-1BAC-79D58C45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4" b="38830"/>
          <a:stretch>
            <a:fillRect/>
          </a:stretch>
        </p:blipFill>
        <p:spPr bwMode="auto">
          <a:xfrm>
            <a:off x="8901112" y="0"/>
            <a:ext cx="3228975" cy="23130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50DA6C-CC54-84FA-6ECB-81988F6EBCB6}"/>
              </a:ext>
            </a:extLst>
          </p:cNvPr>
          <p:cNvSpPr txBox="1"/>
          <p:nvPr/>
        </p:nvSpPr>
        <p:spPr>
          <a:xfrm>
            <a:off x="338139" y="1325563"/>
            <a:ext cx="346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Elvárások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0 szögsebességnél nyomaték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Pontos </a:t>
            </a:r>
            <a:r>
              <a:rPr lang="hu-HU" dirty="0" err="1">
                <a:latin typeface="Calibri" panose="020F0502020204030204" pitchFamily="34" charset="0"/>
              </a:rPr>
              <a:t>pozícionálhatóság</a:t>
            </a:r>
            <a:endParaRPr lang="hu-HU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Ne oszcilláljon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2F22F-719E-B2A4-215C-56E407971E9E}"/>
              </a:ext>
            </a:extLst>
          </p:cNvPr>
          <p:cNvSpPr txBox="1"/>
          <p:nvPr/>
        </p:nvSpPr>
        <p:spPr>
          <a:xfrm>
            <a:off x="338139" y="3851455"/>
            <a:ext cx="346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Megoldás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Léptetőmotor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EC620-C7E3-8ED5-125A-06B2CCF26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77" y="2431204"/>
            <a:ext cx="5761703" cy="432127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F1578B-1231-9F34-C28A-599E0C4BD13B}"/>
              </a:ext>
            </a:extLst>
          </p:cNvPr>
          <p:cNvCxnSpPr>
            <a:cxnSpLocks/>
          </p:cNvCxnSpPr>
          <p:nvPr/>
        </p:nvCxnSpPr>
        <p:spPr>
          <a:xfrm>
            <a:off x="682959" y="2525892"/>
            <a:ext cx="0" cy="1325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08F2F23-4AC0-0C24-2CB7-BEF74CECD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9" t="60724" r="48140" b="2959"/>
          <a:stretch/>
        </p:blipFill>
        <p:spPr>
          <a:xfrm>
            <a:off x="8997792" y="2525892"/>
            <a:ext cx="3132295" cy="42265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8F67C-078F-0011-72D8-1ED0605A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30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F4B5-5EF0-466D-15BB-EB69FEF0A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D28C-57E7-88C3-D1A4-12A4EA8F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Léptetőmotorok vezérlése</a:t>
            </a:r>
          </a:p>
        </p:txBody>
      </p:sp>
      <p:pic>
        <p:nvPicPr>
          <p:cNvPr id="3" name="Picture 2" descr="enter image description here">
            <a:extLst>
              <a:ext uri="{FF2B5EF4-FFF2-40B4-BE49-F238E27FC236}">
                <a16:creationId xmlns:a16="http://schemas.microsoft.com/office/drawing/2014/main" id="{43B470A9-CCF3-C1E3-BD6F-109129F4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" b="68776"/>
          <a:stretch/>
        </p:blipFill>
        <p:spPr bwMode="auto">
          <a:xfrm>
            <a:off x="492441" y="1095638"/>
            <a:ext cx="5398770" cy="1479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2AC251-070C-DCBF-27AD-11269AD81DD9}"/>
              </a:ext>
            </a:extLst>
          </p:cNvPr>
          <p:cNvSpPr/>
          <p:nvPr/>
        </p:nvSpPr>
        <p:spPr>
          <a:xfrm>
            <a:off x="2405062" y="4128025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3143D-EC13-0C96-45D4-EC5E5B7A36B8}"/>
              </a:ext>
            </a:extLst>
          </p:cNvPr>
          <p:cNvSpPr/>
          <p:nvPr/>
        </p:nvSpPr>
        <p:spPr>
          <a:xfrm>
            <a:off x="5838824" y="4128027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89BC5-4E38-F4DA-5797-4697E6F57236}"/>
              </a:ext>
            </a:extLst>
          </p:cNvPr>
          <p:cNvSpPr/>
          <p:nvPr/>
        </p:nvSpPr>
        <p:spPr>
          <a:xfrm>
            <a:off x="6096000" y="4128026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E0B65-2DBE-A895-3B22-E71F366E309E}"/>
              </a:ext>
            </a:extLst>
          </p:cNvPr>
          <p:cNvSpPr/>
          <p:nvPr/>
        </p:nvSpPr>
        <p:spPr>
          <a:xfrm>
            <a:off x="7486650" y="4956701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ECCB3-4518-92F4-D08B-166034BE3F0C}"/>
              </a:ext>
            </a:extLst>
          </p:cNvPr>
          <p:cNvCxnSpPr/>
          <p:nvPr/>
        </p:nvCxnSpPr>
        <p:spPr>
          <a:xfrm>
            <a:off x="3895725" y="4318527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ECB1D3-5838-8B5A-2E87-C68B103F75B5}"/>
              </a:ext>
            </a:extLst>
          </p:cNvPr>
          <p:cNvCxnSpPr/>
          <p:nvPr/>
        </p:nvCxnSpPr>
        <p:spPr>
          <a:xfrm>
            <a:off x="3895725" y="4451877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756BA0-42E1-D86F-62F1-077C11217766}"/>
              </a:ext>
            </a:extLst>
          </p:cNvPr>
          <p:cNvCxnSpPr/>
          <p:nvPr/>
        </p:nvCxnSpPr>
        <p:spPr>
          <a:xfrm>
            <a:off x="3895724" y="4604277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8D7DD5-5E5B-F2C4-27CC-9805A7D89CCD}"/>
              </a:ext>
            </a:extLst>
          </p:cNvPr>
          <p:cNvCxnSpPr/>
          <p:nvPr/>
        </p:nvCxnSpPr>
        <p:spPr>
          <a:xfrm>
            <a:off x="3895724" y="4756677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4B67B-0F00-142E-95FB-461EBA12E15D}"/>
              </a:ext>
            </a:extLst>
          </p:cNvPr>
          <p:cNvCxnSpPr>
            <a:cxnSpLocks/>
          </p:cNvCxnSpPr>
          <p:nvPr/>
        </p:nvCxnSpPr>
        <p:spPr>
          <a:xfrm>
            <a:off x="561975" y="4232802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78E5C211-8B3D-B74F-1442-002D456A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849" y="3100572"/>
            <a:ext cx="2092156" cy="78992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F33DA4-07BC-1D12-EAB7-75A058EBE36D}"/>
              </a:ext>
            </a:extLst>
          </p:cNvPr>
          <p:cNvCxnSpPr>
            <a:cxnSpLocks/>
          </p:cNvCxnSpPr>
          <p:nvPr/>
        </p:nvCxnSpPr>
        <p:spPr>
          <a:xfrm>
            <a:off x="561975" y="4788943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376DD2-E670-6E9D-5D11-3897D713DDB7}"/>
              </a:ext>
            </a:extLst>
          </p:cNvPr>
          <p:cNvCxnSpPr/>
          <p:nvPr/>
        </p:nvCxnSpPr>
        <p:spPr>
          <a:xfrm flipV="1">
            <a:off x="8215313" y="3278754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BA6AE-7BFC-5BCD-0507-445890DA99DB}"/>
              </a:ext>
            </a:extLst>
          </p:cNvPr>
          <p:cNvCxnSpPr>
            <a:cxnSpLocks/>
          </p:cNvCxnSpPr>
          <p:nvPr/>
        </p:nvCxnSpPr>
        <p:spPr>
          <a:xfrm>
            <a:off x="8215313" y="4669404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182B16-F586-BEEC-14E4-0F186A2F99DE}"/>
              </a:ext>
            </a:extLst>
          </p:cNvPr>
          <p:cNvCxnSpPr>
            <a:cxnSpLocks/>
          </p:cNvCxnSpPr>
          <p:nvPr/>
        </p:nvCxnSpPr>
        <p:spPr>
          <a:xfrm flipV="1">
            <a:off x="8215313" y="3840729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56F45C-FBB2-0F32-8342-10F0A47A9B3B}"/>
              </a:ext>
            </a:extLst>
          </p:cNvPr>
          <p:cNvSpPr txBox="1"/>
          <p:nvPr/>
        </p:nvSpPr>
        <p:spPr>
          <a:xfrm>
            <a:off x="9424535" y="466940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/>
              <p:nvPr/>
            </p:nvSpPr>
            <p:spPr>
              <a:xfrm rot="16200000">
                <a:off x="7612971" y="3797542"/>
                <a:ext cx="835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dirty="0">
                    <a:latin typeface="Calibri" panose="020F0502020204030204" pitchFamily="34" charset="0"/>
                  </a:rPr>
                  <a:t> [</a:t>
                </a:r>
                <a:r>
                  <a:rPr lang="hu-HU" dirty="0" err="1">
                    <a:latin typeface="Calibri" panose="020F0502020204030204" pitchFamily="34" charset="0"/>
                  </a:rPr>
                  <a:t>rad</a:t>
                </a:r>
                <a:r>
                  <a:rPr lang="hu-HU" dirty="0">
                    <a:latin typeface="Calibri" panose="020F0502020204030204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12971" y="3797542"/>
                <a:ext cx="835357" cy="369332"/>
              </a:xfrm>
              <a:prstGeom prst="rect">
                <a:avLst/>
              </a:prstGeom>
              <a:blipFill>
                <a:blip r:embed="rId5"/>
                <a:stretch>
                  <a:fillRect l="-8197" t="-5109" r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BFBE35D-50C1-8E39-8565-9446BA14CC55}"/>
              </a:ext>
            </a:extLst>
          </p:cNvPr>
          <p:cNvSpPr txBox="1"/>
          <p:nvPr/>
        </p:nvSpPr>
        <p:spPr>
          <a:xfrm>
            <a:off x="561975" y="4824421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dir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4A4AB-201C-F10C-6C53-80EFBEE408D9}"/>
              </a:ext>
            </a:extLst>
          </p:cNvPr>
          <p:cNvSpPr txBox="1"/>
          <p:nvPr/>
        </p:nvSpPr>
        <p:spPr>
          <a:xfrm>
            <a:off x="498870" y="4217565"/>
            <a:ext cx="58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step</a:t>
            </a:r>
            <a:endParaRPr lang="hu-HU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/>
              <p:nvPr/>
            </p:nvSpPr>
            <p:spPr>
              <a:xfrm>
                <a:off x="7783969" y="1542132"/>
                <a:ext cx="3573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>
                    <a:latin typeface="Calibri" panose="020F0502020204030204" pitchFamily="34" charset="0"/>
                  </a:rPr>
                  <a:t>Minden impulzusra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hu-HU" dirty="0">
                    <a:latin typeface="Calibri" panose="020F0502020204030204" pitchFamily="34" charset="0"/>
                  </a:rPr>
                  <a:t> szögelfordulás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969" y="1542132"/>
                <a:ext cx="3573479" cy="369332"/>
              </a:xfrm>
              <a:prstGeom prst="rect">
                <a:avLst/>
              </a:prstGeom>
              <a:blipFill>
                <a:blip r:embed="rId6"/>
                <a:stretch>
                  <a:fillRect l="-1536" t="-9836" r="-1024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3ACD9A-3D38-4E08-8C14-9657D81C6B34}"/>
                  </a:ext>
                </a:extLst>
              </p:cNvPr>
              <p:cNvSpPr txBox="1"/>
              <p:nvPr/>
            </p:nvSpPr>
            <p:spPr>
              <a:xfrm>
                <a:off x="8390687" y="2098946"/>
                <a:ext cx="22708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3ACD9A-3D38-4E08-8C14-9657D81C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687" y="2098946"/>
                <a:ext cx="22708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EABB40-3B6F-7950-A3DF-06853245161E}"/>
                  </a:ext>
                </a:extLst>
              </p:cNvPr>
              <p:cNvSpPr txBox="1"/>
              <p:nvPr/>
            </p:nvSpPr>
            <p:spPr>
              <a:xfrm>
                <a:off x="8204712" y="2402467"/>
                <a:ext cx="2642789" cy="566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EABB40-3B6F-7950-A3DF-06853245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712" y="2402467"/>
                <a:ext cx="2642789" cy="5666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09577-7870-1DB0-AAB0-AC8F4DAE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533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956</Words>
  <Application>Microsoft Office PowerPoint</Application>
  <PresentationFormat>Widescreen</PresentationFormat>
  <Paragraphs>246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Office Theme</vt:lpstr>
      <vt:lpstr>KÉT TENGELYŰ FORGÓASZTAL TERVEZÉSE GYORSULÁSMÉRŐ SZENZOROK KARAKTERIZÁLÁSÁHOZ </vt:lpstr>
      <vt:lpstr>A megoldandó probléma</vt:lpstr>
      <vt:lpstr>Specifikációk/elvárások</vt:lpstr>
      <vt:lpstr>Szükséges modulok és rendszerdiagram</vt:lpstr>
      <vt:lpstr>PowerPoint Presentation</vt:lpstr>
      <vt:lpstr>Modulok megvalósítása</vt:lpstr>
      <vt:lpstr>Mikrovezérlő – STM32F767ZI</vt:lpstr>
      <vt:lpstr>Motorok</vt:lpstr>
      <vt:lpstr>Léptetőmotorok vezérlése</vt:lpstr>
      <vt:lpstr>VIGYÁZAT!</vt:lpstr>
      <vt:lpstr>Sebességprofil</vt:lpstr>
      <vt:lpstr>Kihívások, megoldások – Időzítő értékek</vt:lpstr>
      <vt:lpstr>Kihívások, megoldások – Trigonometrikus függvény</vt:lpstr>
      <vt:lpstr>Kihívások, megoldások – Nem blokkoló működés</vt:lpstr>
      <vt:lpstr>Enkóder – AS5147U</vt:lpstr>
      <vt:lpstr>Referenciaszenzor – ICM 20948</vt:lpstr>
      <vt:lpstr>Kezelőfelület</vt:lpstr>
      <vt:lpstr>Kijelző</vt:lpstr>
      <vt:lpstr>Kijelző</vt:lpstr>
      <vt:lpstr>Gombok</vt:lpstr>
      <vt:lpstr>Numerikus billentyűzet</vt:lpstr>
      <vt:lpstr>EEPROM 24LC512</vt:lpstr>
      <vt:lpstr>Alaplap – mottó: bővíthetőség</vt:lpstr>
      <vt:lpstr>Alaplap - Táp</vt:lpstr>
      <vt:lpstr>Alaplap - Vészkapcsoló</vt:lpstr>
      <vt:lpstr>Alaplap – Trigger interface</vt:lpstr>
      <vt:lpstr>Alaplap – SPI sniffer</vt:lpstr>
      <vt:lpstr>Összefoglaló</vt:lpstr>
      <vt:lpstr>Köszönöm a figyelmet!</vt:lpstr>
      <vt:lpstr>Bírálói kérdések - I</vt:lpstr>
      <vt:lpstr>Bírálói kérdések – II.</vt:lpstr>
      <vt:lpstr>Bírálói kérdések – III.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FIXED-TERM Sasdi Andras (ME-SE/ESB-T3)</dc:creator>
  <cp:lastModifiedBy>FIXED-TERM Sasdi Andras (ME-SE/ESB-T3)</cp:lastModifiedBy>
  <cp:revision>37</cp:revision>
  <dcterms:created xsi:type="dcterms:W3CDTF">2026-01-12T07:30:35Z</dcterms:created>
  <dcterms:modified xsi:type="dcterms:W3CDTF">2026-01-22T10:06:13Z</dcterms:modified>
</cp:coreProperties>
</file>